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705" r:id="rId2"/>
    <p:sldId id="1113" r:id="rId3"/>
    <p:sldId id="722" r:id="rId4"/>
    <p:sldId id="731" r:id="rId5"/>
    <p:sldId id="741" r:id="rId6"/>
    <p:sldId id="732" r:id="rId7"/>
    <p:sldId id="739" r:id="rId8"/>
    <p:sldId id="738" r:id="rId9"/>
    <p:sldId id="737" r:id="rId10"/>
    <p:sldId id="742" r:id="rId11"/>
    <p:sldId id="743" r:id="rId12"/>
    <p:sldId id="745" r:id="rId13"/>
    <p:sldId id="744" r:id="rId14"/>
    <p:sldId id="746" r:id="rId15"/>
    <p:sldId id="1114" r:id="rId16"/>
  </p:sldIdLst>
  <p:sldSz cx="12192000" cy="6858000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udia Hedinger" initials="CH" lastIdx="7" clrIdx="0">
    <p:extLst>
      <p:ext uri="{19B8F6BF-5375-455C-9EA6-DF929625EA0E}">
        <p15:presenceInfo xmlns:p15="http://schemas.microsoft.com/office/powerpoint/2012/main" userId="S::claudia.hedinger@tearfund.ch::1f1e8b91-463e-4c6f-9e9f-7c97bc7de3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456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B2664-5B08-46EA-9BAC-13BDC6F88C53}" type="datetimeFigureOut">
              <a:rPr lang="de-CH" smtClean="0"/>
              <a:t>21.03.2022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97837-67E1-4AE5-A215-C35C4B1E509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0394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bildplatzhalter 1">
            <a:extLst>
              <a:ext uri="{FF2B5EF4-FFF2-40B4-BE49-F238E27FC236}">
                <a16:creationId xmlns:a16="http://schemas.microsoft.com/office/drawing/2014/main" id="{8722308F-A544-4049-833E-9F80520C07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izenplatzhalter 2">
            <a:extLst>
              <a:ext uri="{FF2B5EF4-FFF2-40B4-BE49-F238E27FC236}">
                <a16:creationId xmlns:a16="http://schemas.microsoft.com/office/drawing/2014/main" id="{1D32A424-B4B6-4B55-AE0F-B8B1FA3515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>
              <a:latin typeface="Arial" panose="020B0604020202020204" pitchFamily="34" charset="0"/>
            </a:endParaRPr>
          </a:p>
        </p:txBody>
      </p:sp>
      <p:sp>
        <p:nvSpPr>
          <p:cNvPr id="10244" name="Foliennummernplatzhalter 3">
            <a:extLst>
              <a:ext uri="{FF2B5EF4-FFF2-40B4-BE49-F238E27FC236}">
                <a16:creationId xmlns:a16="http://schemas.microsoft.com/office/drawing/2014/main" id="{494B0654-4E67-40E3-B7B8-F9E24899BC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>
                <a:solidFill>
                  <a:schemeClr val="tx1"/>
                </a:solidFill>
                <a:latin typeface="BellGothic Blk BT" charset="0"/>
              </a:defRPr>
            </a:lvl1pPr>
            <a:lvl2pPr marL="742950" indent="-285750" defTabSz="915988">
              <a:defRPr>
                <a:solidFill>
                  <a:schemeClr val="tx1"/>
                </a:solidFill>
                <a:latin typeface="BellGothic Blk BT" charset="0"/>
              </a:defRPr>
            </a:lvl2pPr>
            <a:lvl3pPr marL="1143000" indent="-228600" defTabSz="915988">
              <a:defRPr>
                <a:solidFill>
                  <a:schemeClr val="tx1"/>
                </a:solidFill>
                <a:latin typeface="BellGothic Blk BT" charset="0"/>
              </a:defRPr>
            </a:lvl3pPr>
            <a:lvl4pPr marL="1600200" indent="-228600" defTabSz="915988">
              <a:defRPr>
                <a:solidFill>
                  <a:schemeClr val="tx1"/>
                </a:solidFill>
                <a:latin typeface="BellGothic Blk BT" charset="0"/>
              </a:defRPr>
            </a:lvl4pPr>
            <a:lvl5pPr marL="2057400" indent="-228600" defTabSz="915988">
              <a:defRPr>
                <a:solidFill>
                  <a:schemeClr val="tx1"/>
                </a:solidFill>
                <a:latin typeface="BellGothic Blk BT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9pPr>
          </a:lstStyle>
          <a:p>
            <a:fld id="{87DB76C0-CCBA-4F56-BE37-7F9D87B315AE}" type="slidenum">
              <a:rPr lang="de-DE" altLang="de-DE" smtClean="0">
                <a:latin typeface="Arial" panose="020B0604020202020204" pitchFamily="34" charset="0"/>
              </a:rPr>
              <a:pPr/>
              <a:t>1</a:t>
            </a:fld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9C99F5-E724-4B50-A316-AC885EE97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543635D-594A-4F52-B1C3-141C19485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C568-97EE-4195-9DF8-3C6E821A069C}" type="datetimeFigureOut">
              <a:rPr lang="de-CH" smtClean="0"/>
              <a:t>21.03.2022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1CD851-AB46-4FD7-8CD0-1F634B84C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A52F2B5-0C95-4A5C-BBC5-C2605ABA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9477-A16B-45E7-B6A6-6B1668F495A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5934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/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E3670CD8-1B0A-4349-9AB9-B354944C69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6256338"/>
            <a:ext cx="17351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139C6823-8FAC-4C71-B733-98A5C7BCC3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12192000" cy="1133475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2700000" scaled="1"/>
          </a:gra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ellGothic Blk B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ellGothic Blk B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ellGothic Blk B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ellGothic Blk B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ellGothic Blk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9pPr>
          </a:lstStyle>
          <a:p>
            <a:pPr>
              <a:defRPr/>
            </a:pPr>
            <a:endParaRPr lang="de-CH" altLang="de-DE" sz="2800" b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22122" y="1133746"/>
            <a:ext cx="8547753" cy="500235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1361" y="271273"/>
            <a:ext cx="11629276" cy="367417"/>
          </a:xfrm>
        </p:spPr>
        <p:txBody>
          <a:bodyPr/>
          <a:lstStyle>
            <a:lvl1pPr algn="ctr">
              <a:defRPr sz="30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281361" y="659679"/>
            <a:ext cx="11629276" cy="404515"/>
          </a:xfrm>
        </p:spPr>
        <p:txBody>
          <a:bodyPr/>
          <a:lstStyle>
            <a:lvl1pPr marL="0" indent="0" algn="ctr">
              <a:buNone/>
              <a:defRPr sz="19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05328D5-8C12-4B99-8ABE-29D20F04133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65111" y="6450013"/>
            <a:ext cx="5455404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ellGothic Blk B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ellGothic Blk B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ellGothic Blk B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ellGothic Blk B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ellGothic Blk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9pPr>
          </a:lstStyle>
          <a:p>
            <a:pPr algn="ctr">
              <a:defRPr/>
            </a:pPr>
            <a:r>
              <a:rPr lang="de-CH" altLang="de-DE" baseline="30000" dirty="0" err="1">
                <a:solidFill>
                  <a:srgbClr val="D51224"/>
                </a:solidFill>
                <a:latin typeface="Trebuchet MS" panose="020B0603020202020204" pitchFamily="34" charset="0"/>
              </a:rPr>
              <a:t>TearFund</a:t>
            </a:r>
            <a:r>
              <a:rPr lang="de-CH" altLang="de-DE" baseline="30000" dirty="0">
                <a:solidFill>
                  <a:srgbClr val="E50019"/>
                </a:solidFill>
                <a:latin typeface="Trebuchet MS" panose="020B0603020202020204" pitchFamily="34" charset="0"/>
              </a:rPr>
              <a:t> </a:t>
            </a:r>
            <a:r>
              <a:rPr lang="de-CH" altLang="de-DE" baseline="30000" dirty="0">
                <a:solidFill>
                  <a:srgbClr val="000000"/>
                </a:solidFill>
                <a:latin typeface="Trebuchet MS" panose="020B0603020202020204" pitchFamily="34" charset="0"/>
              </a:rPr>
              <a:t>Schweiz  |  Eine christliche Entwicklungs- und Nothilfeorganisation</a:t>
            </a:r>
          </a:p>
        </p:txBody>
      </p:sp>
    </p:spTree>
    <p:extLst>
      <p:ext uri="{BB962C8B-B14F-4D97-AF65-F5344CB8AC3E}">
        <p14:creationId xmlns:p14="http://schemas.microsoft.com/office/powerpoint/2010/main" val="25117378"/>
      </p:ext>
    </p:extLst>
  </p:cSld>
  <p:clrMapOvr>
    <a:masterClrMapping/>
  </p:clrMapOvr>
  <p:transition advClick="0" advTm="9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EFFFAE6-F7AA-43A5-9E6B-24BAAA965B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65111" y="6450013"/>
            <a:ext cx="5455404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ellGothic Blk B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ellGothic Blk B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ellGothic Blk B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ellGothic Blk B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ellGothic Blk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9pPr>
          </a:lstStyle>
          <a:p>
            <a:pPr algn="ctr">
              <a:defRPr/>
            </a:pPr>
            <a:r>
              <a:rPr lang="de-CH" altLang="de-DE" baseline="30000" dirty="0" err="1">
                <a:solidFill>
                  <a:srgbClr val="D51224"/>
                </a:solidFill>
                <a:latin typeface="Trebuchet MS" panose="020B0603020202020204" pitchFamily="34" charset="0"/>
              </a:rPr>
              <a:t>TearFund</a:t>
            </a:r>
            <a:r>
              <a:rPr lang="de-CH" altLang="de-DE" baseline="30000" dirty="0">
                <a:solidFill>
                  <a:srgbClr val="E50019"/>
                </a:solidFill>
                <a:latin typeface="Trebuchet MS" panose="020B0603020202020204" pitchFamily="34" charset="0"/>
              </a:rPr>
              <a:t> </a:t>
            </a:r>
            <a:r>
              <a:rPr lang="de-CH" altLang="de-DE" baseline="30000" dirty="0">
                <a:solidFill>
                  <a:srgbClr val="000000"/>
                </a:solidFill>
                <a:latin typeface="Trebuchet MS" panose="020B0603020202020204" pitchFamily="34" charset="0"/>
              </a:rPr>
              <a:t>Schweiz  |  Eine christliche Entwicklungs- und Nothilfeorganisation</a:t>
            </a:r>
          </a:p>
        </p:txBody>
      </p:sp>
      <p:pic>
        <p:nvPicPr>
          <p:cNvPr id="5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A3BA2AC-86A8-41B3-92BD-5A8B2EE2D5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6256338"/>
            <a:ext cx="17351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0EC3736E-7EC4-45A2-885B-AEB630B862E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12192000" cy="1133475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2700000" scaled="1"/>
          </a:gra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ellGothic Blk B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ellGothic Blk B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ellGothic Blk B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ellGothic Blk B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ellGothic Blk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9pPr>
          </a:lstStyle>
          <a:p>
            <a:pPr>
              <a:defRPr/>
            </a:pPr>
            <a:endParaRPr lang="de-CH" altLang="de-DE" sz="2800" b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22122" y="1133746"/>
            <a:ext cx="8547753" cy="500235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1361" y="406419"/>
            <a:ext cx="11629276" cy="367417"/>
          </a:xfrm>
        </p:spPr>
        <p:txBody>
          <a:bodyPr/>
          <a:lstStyle>
            <a:lvl1pPr algn="ctr">
              <a:defRPr sz="30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71146439"/>
      </p:ext>
    </p:extLst>
  </p:cSld>
  <p:clrMapOvr>
    <a:masterClrMapping/>
  </p:clrMapOvr>
  <p:transition advClick="0" advTm="9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6DE049F5-6C82-45EF-9BB9-A3AEE11E10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2293938"/>
            <a:ext cx="4943475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8">
            <a:extLst>
              <a:ext uri="{FF2B5EF4-FFF2-40B4-BE49-F238E27FC236}">
                <a16:creationId xmlns:a16="http://schemas.microsoft.com/office/drawing/2014/main" id="{02456EC3-8EF5-4330-90CD-2BB7EC9CDD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57263" y="6229350"/>
            <a:ext cx="10275887" cy="501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ellGothic Blk B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ellGothic Blk B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ellGothic Blk B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ellGothic Blk B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ellGothic Blk B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ellGothic Blk BT" charset="0"/>
              </a:defRPr>
            </a:lvl9pPr>
          </a:lstStyle>
          <a:p>
            <a:pPr algn="ctr">
              <a:defRPr/>
            </a:pPr>
            <a:r>
              <a:rPr lang="de-CH" altLang="de-DE" sz="1600" baseline="30000" dirty="0" err="1">
                <a:solidFill>
                  <a:srgbClr val="D51224"/>
                </a:solidFill>
                <a:latin typeface="Trebuchet MS" panose="020B0603020202020204" pitchFamily="34" charset="0"/>
              </a:rPr>
              <a:t>TearFund</a:t>
            </a:r>
            <a:r>
              <a:rPr lang="de-CH" altLang="de-DE" sz="1600" baseline="30000" dirty="0">
                <a:solidFill>
                  <a:srgbClr val="E50019"/>
                </a:solidFill>
                <a:latin typeface="Trebuchet MS" panose="020B0603020202020204" pitchFamily="34" charset="0"/>
              </a:rPr>
              <a:t> </a:t>
            </a:r>
            <a:r>
              <a:rPr lang="de-CH" altLang="de-DE" sz="1600" baseline="30000" dirty="0">
                <a:solidFill>
                  <a:srgbClr val="000000"/>
                </a:solidFill>
                <a:latin typeface="Trebuchet MS" panose="020B0603020202020204" pitchFamily="34" charset="0"/>
              </a:rPr>
              <a:t>Schweiz  |  Eine christliche Entwicklungs- und Nothilfeorganisation.</a:t>
            </a:r>
          </a:p>
          <a:p>
            <a:pPr algn="ctr">
              <a:defRPr/>
            </a:pPr>
            <a:r>
              <a:rPr lang="de-DE" altLang="de-DE" sz="1600" baseline="300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Josefstrasse</a:t>
            </a:r>
            <a:r>
              <a:rPr lang="de-DE" altLang="de-DE" sz="1600" baseline="30000" dirty="0">
                <a:solidFill>
                  <a:srgbClr val="000000"/>
                </a:solidFill>
                <a:latin typeface="Trebuchet MS" panose="020B0603020202020204" pitchFamily="34" charset="0"/>
              </a:rPr>
              <a:t> 34  |  8005 Zürich  |  Tel. 044 447 44 00  |   info@tearfund.ch  www.tearfund.ch  |              |  </a:t>
            </a:r>
            <a:r>
              <a:rPr lang="es-ES" altLang="de-DE" sz="1600" baseline="30000" dirty="0">
                <a:solidFill>
                  <a:srgbClr val="000000"/>
                </a:solidFill>
                <a:latin typeface="Trebuchet MS" panose="020B0603020202020204" pitchFamily="34" charset="0"/>
              </a:rPr>
              <a:t>IBAN: CH49 0900 0000 8004 3143 0</a:t>
            </a:r>
            <a:endParaRPr lang="de-CH" altLang="de-DE" sz="1600" dirty="0">
              <a:latin typeface="Trebuchet MS" panose="020B0603020202020204" pitchFamily="34" charset="0"/>
            </a:endParaRPr>
          </a:p>
        </p:txBody>
      </p:sp>
      <p:pic>
        <p:nvPicPr>
          <p:cNvPr id="6" name="Grafik 9">
            <a:extLst>
              <a:ext uri="{FF2B5EF4-FFF2-40B4-BE49-F238E27FC236}">
                <a16:creationId xmlns:a16="http://schemas.microsoft.com/office/drawing/2014/main" id="{630F05E9-F6CD-43D5-8A07-DE1B7BFF1C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135" y="6474215"/>
            <a:ext cx="377825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en 1">
            <a:extLst>
              <a:ext uri="{FF2B5EF4-FFF2-40B4-BE49-F238E27FC236}">
                <a16:creationId xmlns:a16="http://schemas.microsoft.com/office/drawing/2014/main" id="{11D1AE10-EAEC-44CD-B24C-F3356513737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386388" y="5607050"/>
            <a:ext cx="1417637" cy="479425"/>
            <a:chOff x="7329488" y="6264275"/>
            <a:chExt cx="1743075" cy="585788"/>
          </a:xfrm>
        </p:grpSpPr>
        <p:pic>
          <p:nvPicPr>
            <p:cNvPr id="8" name="Grafik 3" descr="fusszeile_zertifikate.JPG">
              <a:extLst>
                <a:ext uri="{FF2B5EF4-FFF2-40B4-BE49-F238E27FC236}">
                  <a16:creationId xmlns:a16="http://schemas.microsoft.com/office/drawing/2014/main" id="{727DD28B-2E39-405E-BA22-7F1E993D48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26" t="15266" r="53616"/>
            <a:stretch>
              <a:fillRect/>
            </a:stretch>
          </p:blipFill>
          <p:spPr bwMode="auto">
            <a:xfrm>
              <a:off x="8510588" y="6292850"/>
              <a:ext cx="561975" cy="55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Grafik 4" descr="fusszeile_zertifikate.JPG">
              <a:extLst>
                <a:ext uri="{FF2B5EF4-FFF2-40B4-BE49-F238E27FC236}">
                  <a16:creationId xmlns:a16="http://schemas.microsoft.com/office/drawing/2014/main" id="{E5274BC9-3546-49C5-B35E-EA6A90C374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37" t="10980" r="27136"/>
            <a:stretch>
              <a:fillRect/>
            </a:stretch>
          </p:blipFill>
          <p:spPr bwMode="auto">
            <a:xfrm>
              <a:off x="7329488" y="6264275"/>
              <a:ext cx="619125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Grafik 5" descr="Ehrenkodex_grau.jpg">
              <a:extLst>
                <a:ext uri="{FF2B5EF4-FFF2-40B4-BE49-F238E27FC236}">
                  <a16:creationId xmlns:a16="http://schemas.microsoft.com/office/drawing/2014/main" id="{3F47E9BF-956F-470A-BD15-C59AD2AA8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8138" y="6292850"/>
              <a:ext cx="48577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99910" y="3886200"/>
            <a:ext cx="9790996" cy="1563688"/>
          </a:xfrm>
        </p:spPr>
        <p:txBody>
          <a:bodyPr/>
          <a:lstStyle>
            <a:lvl1pPr marL="0" indent="0" algn="ctr">
              <a:buNone/>
              <a:defRPr sz="3000" b="0">
                <a:solidFill>
                  <a:srgbClr val="920000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08351036"/>
      </p:ext>
    </p:extLst>
  </p:cSld>
  <p:clrMapOvr>
    <a:masterClrMapping/>
  </p:clrMapOvr>
  <p:transition advClick="0" advTm="9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1D71057-A53C-4173-ACAE-F0C632FB3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3142E21-318D-416D-A2A3-AEF6C03C0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5A742B-0733-47A0-91D7-6260C237C6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9C568-97EE-4195-9DF8-3C6E821A069C}" type="datetimeFigureOut">
              <a:rPr lang="de-CH" smtClean="0"/>
              <a:t>21.03.2022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38D21F-2C4D-43FF-8D5F-CB58A98C5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C82EEB-69FA-45C7-9479-084291980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19477-A16B-45E7-B6A6-6B1668F495A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67109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Untertitel 2">
            <a:extLst>
              <a:ext uri="{FF2B5EF4-FFF2-40B4-BE49-F238E27FC236}">
                <a16:creationId xmlns:a16="http://schemas.microsoft.com/office/drawing/2014/main" id="{F19387FA-1FEB-4157-9698-59E94C34118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00150" y="4238625"/>
            <a:ext cx="9791700" cy="1211263"/>
          </a:xfrm>
        </p:spPr>
        <p:txBody>
          <a:bodyPr/>
          <a:lstStyle/>
          <a:p>
            <a:r>
              <a:rPr lang="de-DE" altLang="de-DE" dirty="0">
                <a:latin typeface="Trebuchet MS" panose="020B0603020202020204" pitchFamily="34" charset="0"/>
              </a:rPr>
              <a:t>Projekt: Trinkwasser für Bergbauern in Uganda</a:t>
            </a:r>
            <a:endParaRPr lang="de-CH" altLang="de-DE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ransition advClick="0"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9235989-8842-42BF-AB98-AB4438888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dirty="0">
                <a:latin typeface="Trebuchet MS" panose="020B0603020202020204" pitchFamily="34" charset="0"/>
                <a:cs typeface="Arial" panose="020B0604020202020204" pitchFamily="34" charset="0"/>
              </a:rPr>
              <a:t>Grosse Veränderung dank Wasser im Dorf</a:t>
            </a:r>
          </a:p>
        </p:txBody>
      </p:sp>
      <p:pic>
        <p:nvPicPr>
          <p:cNvPr id="4" name="Picture 2" descr="Frau am Brunnen a">
            <a:extLst>
              <a:ext uri="{FF2B5EF4-FFF2-40B4-BE49-F238E27FC236}">
                <a16:creationId xmlns:a16="http://schemas.microsoft.com/office/drawing/2014/main" id="{8A4B5BA2-F63B-4E56-A29B-18A822906A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445" y="1133475"/>
            <a:ext cx="7045107" cy="527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EE3F40A5-256E-4727-B96A-1D947FF06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6899" y="2318271"/>
            <a:ext cx="2924175" cy="2027486"/>
          </a:xfrm>
          <a:prstGeom prst="rect">
            <a:avLst/>
          </a:prstGeom>
          <a:solidFill>
            <a:srgbClr val="9E0000">
              <a:alpha val="7999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44000" rIns="180000" bIns="72000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ellGothic BT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ellGothic BT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ellGothic BT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Die Armut wird reduziert, wenn die Leute sauberes Trinkwasser im Dorf haben.</a:t>
            </a: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145487"/>
      </p:ext>
    </p:extLst>
  </p:cSld>
  <p:clrMapOvr>
    <a:masterClrMapping/>
  </p:clrMapOvr>
  <p:transition advClick="0" advTm="9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ild 230">
            <a:extLst>
              <a:ext uri="{FF2B5EF4-FFF2-40B4-BE49-F238E27FC236}">
                <a16:creationId xmlns:a16="http://schemas.microsoft.com/office/drawing/2014/main" id="{815757A0-FDAE-454C-A6A3-23479F116C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983" y="1133475"/>
            <a:ext cx="7103181" cy="524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427667BF-68FA-4CCF-9B49-B479B155E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57" y="1678526"/>
            <a:ext cx="3657600" cy="3890663"/>
          </a:xfrm>
          <a:prstGeom prst="rect">
            <a:avLst/>
          </a:prstGeom>
          <a:solidFill>
            <a:srgbClr val="9E0000">
              <a:alpha val="7999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44000" rIns="180000" bIns="72000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ellGothic BT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ellGothic BT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ellGothic BT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Jede Person hat nun täglich 20 L Wasser zu Verfügung und kann</a:t>
            </a:r>
          </a:p>
          <a:p>
            <a:pPr algn="ctr">
              <a:buNone/>
              <a:defRPr/>
            </a:pPr>
            <a:endParaRPr lang="de-CH" sz="2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buNone/>
              <a:defRPr/>
            </a:pP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   	genug trinken</a:t>
            </a:r>
          </a:p>
          <a:p>
            <a:pPr>
              <a:buNone/>
              <a:defRPr/>
            </a:pP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   	kochen</a:t>
            </a:r>
          </a:p>
          <a:p>
            <a:pPr>
              <a:buFontTx/>
              <a:buNone/>
              <a:defRPr/>
            </a:pP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   	Hände waschen</a:t>
            </a:r>
          </a:p>
          <a:p>
            <a:pPr>
              <a:buFontTx/>
              <a:buNone/>
              <a:defRPr/>
            </a:pP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   	Kleider waschen</a:t>
            </a:r>
          </a:p>
          <a:p>
            <a:pPr>
              <a:buFontTx/>
              <a:buNone/>
              <a:defRPr/>
            </a:pP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   	duschen</a:t>
            </a: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116D2BF9-F81D-4622-B30A-C255A7BEE78D}"/>
              </a:ext>
            </a:extLst>
          </p:cNvPr>
          <p:cNvSpPr txBox="1">
            <a:spLocks/>
          </p:cNvSpPr>
          <p:nvPr/>
        </p:nvSpPr>
        <p:spPr>
          <a:xfrm>
            <a:off x="462041" y="371570"/>
            <a:ext cx="11629276" cy="367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bg1"/>
                </a:solidFill>
                <a:latin typeface="Trade Gothic LT Std" panose="000005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de-CH" dirty="0">
                <a:latin typeface="Trebuchet MS" panose="020B0603020202020204" pitchFamily="34" charset="0"/>
                <a:cs typeface="Arial" panose="020B0604020202020204" pitchFamily="34" charset="0"/>
              </a:rPr>
              <a:t>Grosse Veränderung dank Wasser im Dorf</a:t>
            </a: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C8C08BD3-7F89-402D-974B-695859911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85" y="3331912"/>
            <a:ext cx="3143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6">
            <a:extLst>
              <a:ext uri="{FF2B5EF4-FFF2-40B4-BE49-F238E27FC236}">
                <a16:creationId xmlns:a16="http://schemas.microsoft.com/office/drawing/2014/main" id="{5D348B20-7A9C-48CB-B99C-C0E995A6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28" y="3734188"/>
            <a:ext cx="3143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6">
            <a:extLst>
              <a:ext uri="{FF2B5EF4-FFF2-40B4-BE49-F238E27FC236}">
                <a16:creationId xmlns:a16="http://schemas.microsoft.com/office/drawing/2014/main" id="{0271A6F6-624A-493C-9071-73CF131B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28" y="4136464"/>
            <a:ext cx="3143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6">
            <a:extLst>
              <a:ext uri="{FF2B5EF4-FFF2-40B4-BE49-F238E27FC236}">
                <a16:creationId xmlns:a16="http://schemas.microsoft.com/office/drawing/2014/main" id="{6EE66569-7416-4E34-B073-29E2F720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84" y="4538740"/>
            <a:ext cx="3143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6">
            <a:extLst>
              <a:ext uri="{FF2B5EF4-FFF2-40B4-BE49-F238E27FC236}">
                <a16:creationId xmlns:a16="http://schemas.microsoft.com/office/drawing/2014/main" id="{DC7FFCC2-7489-4942-9F7C-181874E9F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84" y="4941011"/>
            <a:ext cx="3143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229646"/>
      </p:ext>
    </p:extLst>
  </p:cSld>
  <p:clrMapOvr>
    <a:masterClrMapping/>
  </p:clrMapOvr>
  <p:transition advClick="0" advTm="9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 descr="Ein Bild, das Text, Person, drinnen, computer enthält.&#10;&#10;Automatisch generierte Beschreibung">
            <a:extLst>
              <a:ext uri="{FF2B5EF4-FFF2-40B4-BE49-F238E27FC236}">
                <a16:creationId xmlns:a16="http://schemas.microsoft.com/office/drawing/2014/main" id="{2DCC93F9-1DC5-4970-8512-098C59756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"/>
          <a:stretch/>
        </p:blipFill>
        <p:spPr>
          <a:xfrm>
            <a:off x="2225941" y="1140941"/>
            <a:ext cx="7740115" cy="5164613"/>
          </a:xfr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56CE2B79-6F52-4A9F-9370-602DD3EAB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7149" y="1339762"/>
            <a:ext cx="2919601" cy="2174080"/>
          </a:xfrm>
          <a:prstGeom prst="rect">
            <a:avLst/>
          </a:prstGeom>
          <a:solidFill>
            <a:srgbClr val="9E0000">
              <a:alpha val="7999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44000" rIns="180000" bIns="72000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ellGothic BT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ellGothic BT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ellGothic BT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Fertig ist das Wasserschleppen!</a:t>
            </a:r>
          </a:p>
          <a:p>
            <a:pPr algn="ctr">
              <a:buFontTx/>
              <a:buNone/>
              <a:defRPr/>
            </a:pPr>
            <a:endParaRPr lang="de-CH" sz="2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buFontTx/>
              <a:buNone/>
              <a:defRPr/>
            </a:pP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Der Schulbesuch ist wieder möglich.</a:t>
            </a:r>
          </a:p>
          <a:p>
            <a:pPr algn="ctr">
              <a:buFontTx/>
              <a:buNone/>
              <a:defRPr/>
            </a:pPr>
            <a:endParaRPr lang="de-CH" sz="2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FE72118B-FA16-494A-A392-6B79B4EDAFE6}"/>
              </a:ext>
            </a:extLst>
          </p:cNvPr>
          <p:cNvSpPr txBox="1">
            <a:spLocks/>
          </p:cNvSpPr>
          <p:nvPr/>
        </p:nvSpPr>
        <p:spPr>
          <a:xfrm>
            <a:off x="281361" y="406419"/>
            <a:ext cx="11629276" cy="367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bg1"/>
                </a:solidFill>
                <a:latin typeface="Trade Gothic LT Std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de-CH" dirty="0">
                <a:latin typeface="Trebuchet MS" panose="020B0603020202020204" pitchFamily="34" charset="0"/>
                <a:cs typeface="Arial" panose="020B0604020202020204" pitchFamily="34" charset="0"/>
              </a:rPr>
              <a:t>Grosse Veränderung dank Wasser im Dorf</a:t>
            </a:r>
          </a:p>
        </p:txBody>
      </p:sp>
    </p:spTree>
    <p:extLst>
      <p:ext uri="{BB962C8B-B14F-4D97-AF65-F5344CB8AC3E}">
        <p14:creationId xmlns:p14="http://schemas.microsoft.com/office/powerpoint/2010/main" val="2547773021"/>
      </p:ext>
    </p:extLst>
  </p:cSld>
  <p:clrMapOvr>
    <a:masterClrMapping/>
  </p:clrMapOvr>
  <p:transition advClick="0" advTm="9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ortune 119a">
            <a:extLst>
              <a:ext uri="{FF2B5EF4-FFF2-40B4-BE49-F238E27FC236}">
                <a16:creationId xmlns:a16="http://schemas.microsoft.com/office/drawing/2014/main" id="{58D419F0-0786-4F84-B11D-7EEAE81B3F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797" y="1138347"/>
            <a:ext cx="7014405" cy="5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E57A9BD0-2C3E-4EEC-A267-F00E35E57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573" y="1369103"/>
            <a:ext cx="2615436" cy="2546894"/>
          </a:xfrm>
          <a:prstGeom prst="rect">
            <a:avLst/>
          </a:prstGeom>
          <a:solidFill>
            <a:srgbClr val="9E0000">
              <a:alpha val="7999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44000" rIns="180000" bIns="72000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ellGothic BT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ellGothic BT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ellGothic BT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….es bleibt Kraft für die Arbeit auf dem Feld. </a:t>
            </a:r>
          </a:p>
          <a:p>
            <a:pPr algn="ctr">
              <a:buFontTx/>
              <a:buNone/>
              <a:defRPr/>
            </a:pPr>
            <a:endParaRPr lang="de-CH" sz="2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buFontTx/>
              <a:buNone/>
              <a:defRPr/>
            </a:pP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Mit Erfolg:</a:t>
            </a:r>
            <a:b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Doppelte Ernte!</a:t>
            </a: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E5DBD07D-9387-4708-B182-5E334EE3B1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0988" y="393155"/>
            <a:ext cx="11630025" cy="36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bg1"/>
                </a:solidFill>
                <a:latin typeface="Trade Gothic LT Std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de-CH" dirty="0">
                <a:latin typeface="Trebuchet MS" panose="020B0603020202020204" pitchFamily="34" charset="0"/>
                <a:cs typeface="Arial" panose="020B0604020202020204" pitchFamily="34" charset="0"/>
              </a:rPr>
              <a:t>Grosse Veränderung dank Wasser im Dorf</a:t>
            </a:r>
          </a:p>
        </p:txBody>
      </p:sp>
    </p:spTree>
    <p:extLst>
      <p:ext uri="{BB962C8B-B14F-4D97-AF65-F5344CB8AC3E}">
        <p14:creationId xmlns:p14="http://schemas.microsoft.com/office/powerpoint/2010/main" val="292854047"/>
      </p:ext>
    </p:extLst>
  </p:cSld>
  <p:clrMapOvr>
    <a:masterClrMapping/>
  </p:clrMapOvr>
  <p:transition advClick="0" advTm="9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629F27D-DA28-4776-BCBC-BD420FF93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60" y="392289"/>
            <a:ext cx="11629276" cy="367417"/>
          </a:xfrm>
        </p:spPr>
        <p:txBody>
          <a:bodyPr>
            <a:normAutofit fontScale="90000"/>
          </a:bodyPr>
          <a:lstStyle/>
          <a:p>
            <a:r>
              <a:rPr lang="de-CH" sz="3300" dirty="0">
                <a:latin typeface="Trebuchet MS" panose="020B0603020202020204" pitchFamily="34" charset="0"/>
              </a:rPr>
              <a:t>Heute unterstützen wir das Wasserprojekt </a:t>
            </a:r>
            <a:br>
              <a:rPr lang="de-CH" sz="3300" dirty="0">
                <a:latin typeface="Trebuchet MS" panose="020B0603020202020204" pitchFamily="34" charset="0"/>
              </a:rPr>
            </a:br>
            <a:r>
              <a:rPr lang="de-CH" sz="3300" dirty="0">
                <a:latin typeface="Trebuchet MS" panose="020B0603020202020204" pitchFamily="34" charset="0"/>
              </a:rPr>
              <a:t>in Uganda mit einer Kollekte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CA92E8B-F67B-4EEF-A0D6-C739FF02F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10" y="1132584"/>
            <a:ext cx="9493754" cy="46140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CC1BCD35-69D7-41FA-9D0A-7107F568A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60" y="4782831"/>
            <a:ext cx="5600627" cy="1315462"/>
          </a:xfrm>
          <a:prstGeom prst="rect">
            <a:avLst/>
          </a:prstGeom>
          <a:solidFill>
            <a:srgbClr val="9E0000">
              <a:alpha val="7999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44000" rIns="180000" bIns="72000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ellGothic BT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ellGothic BT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ellGothic BT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Mit 1500 CHF ist es in Uganda möglich, einen kommunalen Wassertank zu bauen, der 20’000 L Wasser fasst. </a:t>
            </a: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985974"/>
      </p:ext>
    </p:extLst>
  </p:cSld>
  <p:clrMapOvr>
    <a:masterClrMapping/>
  </p:clrMapOvr>
  <p:transition advClick="0" advTm="11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F0E66A5-9C55-4642-8EA1-06F25AB95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61" y="414259"/>
            <a:ext cx="11629276" cy="367417"/>
          </a:xfrm>
        </p:spPr>
        <p:txBody>
          <a:bodyPr>
            <a:noAutofit/>
          </a:bodyPr>
          <a:lstStyle/>
          <a:p>
            <a:r>
              <a:rPr lang="de-CH" dirty="0" err="1"/>
              <a:t>TearFund</a:t>
            </a:r>
            <a:r>
              <a:rPr lang="de-CH" dirty="0"/>
              <a:t> bedankt sich bei Ihnen</a:t>
            </a:r>
          </a:p>
        </p:txBody>
      </p:sp>
      <p:pic>
        <p:nvPicPr>
          <p:cNvPr id="5" name="Grafik 6">
            <a:extLst>
              <a:ext uri="{FF2B5EF4-FFF2-40B4-BE49-F238E27FC236}">
                <a16:creationId xmlns:a16="http://schemas.microsoft.com/office/drawing/2014/main" id="{09E765E5-4A2F-4F10-B13D-E2EAF07D0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205631"/>
            <a:ext cx="29527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4">
            <a:extLst>
              <a:ext uri="{FF2B5EF4-FFF2-40B4-BE49-F238E27FC236}">
                <a16:creationId xmlns:a16="http://schemas.microsoft.com/office/drawing/2014/main" id="{D06CE2F4-FB53-4498-BFA0-2504F4819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907556"/>
            <a:ext cx="3908425" cy="3000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ellGothic BT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ellGothic BT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ellGothic BT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CH" altLang="de-DE" sz="1350" b="1">
                <a:latin typeface="Trebuchet MS" panose="020B0603020202020204" pitchFamily="34" charset="0"/>
              </a:rPr>
              <a:t>Spenden Sie jetzt direkt auf der Projektseite!</a:t>
            </a:r>
            <a:endParaRPr lang="de-CH" altLang="de-DE" sz="1350">
              <a:latin typeface="BellGothic Blk BT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3B84DFB-A5C5-459A-9E1D-51CEB3EC0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12551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3914"/>
      </p:ext>
    </p:extLst>
  </p:cSld>
  <p:clrMapOvr>
    <a:masterClrMapping/>
  </p:clrMapOvr>
  <p:transition advClick="0" advTm="9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platzhalter 3">
            <a:extLst>
              <a:ext uri="{FF2B5EF4-FFF2-40B4-BE49-F238E27FC236}">
                <a16:creationId xmlns:a16="http://schemas.microsoft.com/office/drawing/2014/main" id="{67E5917E-473D-4607-AABB-2C6299201153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280988" y="638175"/>
            <a:ext cx="11630025" cy="403225"/>
          </a:xfrm>
        </p:spPr>
        <p:txBody>
          <a:bodyPr/>
          <a:lstStyle/>
          <a:p>
            <a:r>
              <a:rPr lang="de-CH" altLang="de-DE" sz="2200">
                <a:latin typeface="Trebuchet MS" panose="020B0603020202020204" pitchFamily="34" charset="0"/>
              </a:rPr>
              <a:t>Dank unserem Engagement können sich Menschen aus der Armut befreien.</a:t>
            </a:r>
          </a:p>
        </p:txBody>
      </p:sp>
      <p:sp>
        <p:nvSpPr>
          <p:cNvPr id="11268" name="Titel 2">
            <a:extLst>
              <a:ext uri="{FF2B5EF4-FFF2-40B4-BE49-F238E27FC236}">
                <a16:creationId xmlns:a16="http://schemas.microsoft.com/office/drawing/2014/main" id="{ED17172E-3D45-4107-AF37-376EFEC68C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988" y="271463"/>
            <a:ext cx="11630025" cy="366712"/>
          </a:xfrm>
        </p:spPr>
        <p:txBody>
          <a:bodyPr>
            <a:normAutofit fontScale="90000"/>
          </a:bodyPr>
          <a:lstStyle/>
          <a:p>
            <a:r>
              <a:rPr lang="de-CH" altLang="de-DE">
                <a:latin typeface="Trebuchet MS" panose="020B0603020202020204" pitchFamily="34" charset="0"/>
              </a:rPr>
              <a:t>Vision von TearFund Schweiz</a:t>
            </a:r>
          </a:p>
        </p:txBody>
      </p:sp>
      <p:pic>
        <p:nvPicPr>
          <p:cNvPr id="13" name="Inhaltsplatzhalter 12" descr="Ein Bild, das draußen, Himmel, Person, stehend enthält.&#10;&#10;Automatisch generierte Beschreibung">
            <a:extLst>
              <a:ext uri="{FF2B5EF4-FFF2-40B4-BE49-F238E27FC236}">
                <a16:creationId xmlns:a16="http://schemas.microsoft.com/office/drawing/2014/main" id="{2AEF2431-6D4C-4C9B-876C-E910A6BE2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39" y="1133475"/>
            <a:ext cx="7525521" cy="5002213"/>
          </a:xfrm>
        </p:spPr>
      </p:pic>
    </p:spTree>
  </p:cSld>
  <p:clrMapOvr>
    <a:masterClrMapping/>
  </p:clrMapOvr>
  <p:transition advClick="0" advTm="9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6A61FAE-E2F3-461F-8013-66558DD2C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"/>
          <a:stretch/>
        </p:blipFill>
        <p:spPr bwMode="auto">
          <a:xfrm>
            <a:off x="2047633" y="1134264"/>
            <a:ext cx="7244005" cy="464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el 2">
            <a:extLst>
              <a:ext uri="{FF2B5EF4-FFF2-40B4-BE49-F238E27FC236}">
                <a16:creationId xmlns:a16="http://schemas.microsoft.com/office/drawing/2014/main" id="{5DD032F4-D851-4EFC-BD93-538BED2974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988" y="406400"/>
            <a:ext cx="11630025" cy="366713"/>
          </a:xfrm>
        </p:spPr>
        <p:txBody>
          <a:bodyPr>
            <a:noAutofit/>
          </a:bodyPr>
          <a:lstStyle/>
          <a:p>
            <a:r>
              <a:rPr lang="de-CH" altLang="de-DE" dirty="0" err="1">
                <a:latin typeface="Trebuchet MS" panose="020B0603020202020204" pitchFamily="34" charset="0"/>
              </a:rPr>
              <a:t>TearFund</a:t>
            </a:r>
            <a:r>
              <a:rPr lang="de-CH" altLang="de-DE" dirty="0">
                <a:latin typeface="Trebuchet MS" panose="020B0603020202020204" pitchFamily="34" charset="0"/>
              </a:rPr>
              <a:t> Schweiz im Überblick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D1B715B-DA4B-4E63-8C93-68DF91B84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8" y="1590675"/>
            <a:ext cx="1706562" cy="1177925"/>
          </a:xfrm>
          <a:prstGeom prst="rect">
            <a:avLst/>
          </a:prstGeom>
          <a:solidFill>
            <a:srgbClr val="9E0000">
              <a:alpha val="7999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44000" rIns="0" bIns="72000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ellGothic BT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ellGothic BT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ellGothic BT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de-CH" sz="1400" b="1" kern="0" dirty="0">
                <a:solidFill>
                  <a:schemeClr val="bg1"/>
                </a:solidFill>
                <a:latin typeface="Trebuchet MS" panose="020B0603020202020204" pitchFamily="34" charset="0"/>
              </a:rPr>
              <a:t>20 Projekte: Nothilfe</a:t>
            </a:r>
            <a:br>
              <a:rPr lang="de-CH" sz="1400" b="1" kern="0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de-CH" sz="1400" b="1" kern="0" dirty="0">
                <a:solidFill>
                  <a:schemeClr val="bg1"/>
                </a:solidFill>
                <a:latin typeface="Trebuchet MS" panose="020B0603020202020204" pitchFamily="34" charset="0"/>
              </a:rPr>
              <a:t>und Entwicklungs-zusammenarbeit</a:t>
            </a: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+mj-lt"/>
            </a:endParaRP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DC7204C-9D5C-4E1C-9967-D44E260C9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0" y="3619500"/>
            <a:ext cx="1849438" cy="754063"/>
          </a:xfrm>
          <a:prstGeom prst="rect">
            <a:avLst/>
          </a:prstGeom>
          <a:solidFill>
            <a:srgbClr val="9E0000">
              <a:alpha val="7999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44000" rIns="0" bIns="72000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ellGothic BT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ellGothic BT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ellGothic BT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de-CH" sz="1400" b="1" kern="0" dirty="0">
                <a:solidFill>
                  <a:schemeClr val="bg1"/>
                </a:solidFill>
                <a:latin typeface="Trebuchet MS" panose="020B0603020202020204" pitchFamily="34" charset="0"/>
              </a:rPr>
              <a:t>250’000 </a:t>
            </a:r>
            <a:br>
              <a:rPr lang="de-CH" sz="1400" b="1" kern="0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de-CH" sz="1400" b="1" kern="0" dirty="0">
                <a:solidFill>
                  <a:schemeClr val="bg1"/>
                </a:solidFill>
                <a:latin typeface="Trebuchet MS" panose="020B0603020202020204" pitchFamily="34" charset="0"/>
              </a:rPr>
              <a:t>Beteiligte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EC09DF0-A5AE-4883-A6B1-D09B3F6A0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613" y="4870450"/>
            <a:ext cx="1708150" cy="708025"/>
          </a:xfrm>
          <a:prstGeom prst="rect">
            <a:avLst/>
          </a:prstGeom>
          <a:solidFill>
            <a:srgbClr val="9E0000">
              <a:alpha val="7999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44000" rIns="0" bIns="72000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ellGothic BT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ellGothic BT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ellGothic BT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de-CH" sz="1400" b="1" kern="0" dirty="0">
                <a:solidFill>
                  <a:schemeClr val="bg1"/>
                </a:solidFill>
                <a:latin typeface="Trebuchet MS" panose="020B0603020202020204" pitchFamily="34" charset="0"/>
              </a:rPr>
              <a:t>3.3 </a:t>
            </a:r>
            <a:r>
              <a:rPr lang="de-CH" sz="1400" b="1" kern="0" dirty="0" err="1">
                <a:solidFill>
                  <a:schemeClr val="bg1"/>
                </a:solidFill>
                <a:latin typeface="Trebuchet MS" panose="020B0603020202020204" pitchFamily="34" charset="0"/>
              </a:rPr>
              <a:t>Mio</a:t>
            </a:r>
            <a:r>
              <a:rPr lang="de-CH" sz="1400" b="1" kern="0" dirty="0">
                <a:solidFill>
                  <a:schemeClr val="bg1"/>
                </a:solidFill>
                <a:latin typeface="Trebuchet MS" panose="020B0603020202020204" pitchFamily="34" charset="0"/>
              </a:rPr>
              <a:t> CHF Investition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3918AC44-C3D0-4F94-BAEA-05B16AC7C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563" y="2275676"/>
            <a:ext cx="1849437" cy="1260475"/>
          </a:xfrm>
          <a:prstGeom prst="rect">
            <a:avLst/>
          </a:prstGeom>
          <a:solidFill>
            <a:srgbClr val="9E0000">
              <a:alpha val="7999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44000" rIns="0" bIns="72000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ellGothic BT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ellGothic BT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ellGothic BT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de-CH" sz="1400" b="1" kern="0" dirty="0">
                <a:solidFill>
                  <a:schemeClr val="bg1"/>
                </a:solidFill>
                <a:latin typeface="Trebuchet MS" panose="020B0603020202020204" pitchFamily="34" charset="0"/>
              </a:rPr>
              <a:t>über 2000 Privatspender</a:t>
            </a:r>
          </a:p>
          <a:p>
            <a:pPr algn="ctr">
              <a:buFontTx/>
              <a:buNone/>
              <a:defRPr/>
            </a:pPr>
            <a:r>
              <a:rPr lang="de-CH" sz="1400" b="1" kern="0" dirty="0">
                <a:solidFill>
                  <a:schemeClr val="bg1"/>
                </a:solidFill>
                <a:latin typeface="Trebuchet MS" panose="020B0603020202020204" pitchFamily="34" charset="0"/>
              </a:rPr>
              <a:t>rund 700 Projektpaten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E64575BD-A904-4F52-8C4D-69BC1755E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200" y="1362075"/>
            <a:ext cx="1849438" cy="536575"/>
          </a:xfrm>
          <a:prstGeom prst="rect">
            <a:avLst/>
          </a:prstGeom>
          <a:solidFill>
            <a:srgbClr val="9E0000">
              <a:alpha val="7999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44000" rIns="0" bIns="72000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ellGothic BT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ellGothic BT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ellGothic BT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de-CH" sz="1400" b="1" kern="0" dirty="0">
                <a:solidFill>
                  <a:schemeClr val="bg1"/>
                </a:solidFill>
                <a:latin typeface="Trebuchet MS" panose="020B0603020202020204" pitchFamily="34" charset="0"/>
              </a:rPr>
              <a:t>80 Kirchgemeinden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B1DDEDE-DEEC-4D72-AC99-37DA079C3A4A}"/>
              </a:ext>
            </a:extLst>
          </p:cNvPr>
          <p:cNvSpPr txBox="1"/>
          <p:nvPr/>
        </p:nvSpPr>
        <p:spPr>
          <a:xfrm>
            <a:off x="6678217" y="5455586"/>
            <a:ext cx="2518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000" dirty="0">
                <a:latin typeface="Trebuchet MS" panose="020B0603020202020204" pitchFamily="34" charset="0"/>
              </a:rPr>
              <a:t>Stand: 21.3.2022</a:t>
            </a:r>
          </a:p>
          <a:p>
            <a:r>
              <a:rPr lang="de-CH" sz="1000" dirty="0">
                <a:latin typeface="Trebuchet MS" panose="020B0603020202020204" pitchFamily="34" charset="0"/>
              </a:rPr>
              <a:t>Nothilfe Projekte können sich je nach </a:t>
            </a:r>
            <a:br>
              <a:rPr lang="de-CH" sz="1000" dirty="0">
                <a:latin typeface="Trebuchet MS" panose="020B0603020202020204" pitchFamily="34" charset="0"/>
              </a:rPr>
            </a:br>
            <a:r>
              <a:rPr lang="de-CH" sz="1000" dirty="0">
                <a:latin typeface="Trebuchet MS" panose="020B0603020202020204" pitchFamily="34" charset="0"/>
              </a:rPr>
              <a:t>Weltlage schnell ändern. </a:t>
            </a:r>
            <a:br>
              <a:rPr lang="de-CH" sz="1000" dirty="0">
                <a:latin typeface="Trebuchet MS" panose="020B0603020202020204" pitchFamily="34" charset="0"/>
              </a:rPr>
            </a:br>
            <a:r>
              <a:rPr lang="de-CH" sz="1000" dirty="0">
                <a:latin typeface="Trebuchet MS" panose="020B0603020202020204" pitchFamily="34" charset="0"/>
              </a:rPr>
              <a:t>Aktuelle Karte auf: </a:t>
            </a:r>
            <a:r>
              <a:rPr lang="de-CH" sz="1000" dirty="0">
                <a:solidFill>
                  <a:srgbClr val="FF0000"/>
                </a:solidFill>
                <a:latin typeface="Trebuchet MS" panose="020B0603020202020204" pitchFamily="34" charset="0"/>
              </a:rPr>
              <a:t>www.tearfund.ch</a:t>
            </a:r>
          </a:p>
        </p:txBody>
      </p:sp>
    </p:spTree>
  </p:cSld>
  <p:clrMapOvr>
    <a:masterClrMapping/>
  </p:clrMapOvr>
  <p:transition advClick="0" advTm="9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ändewaschen">
            <a:extLst>
              <a:ext uri="{FF2B5EF4-FFF2-40B4-BE49-F238E27FC236}">
                <a16:creationId xmlns:a16="http://schemas.microsoft.com/office/drawing/2014/main" id="{54723A37-2448-4A71-B46A-42DA92CF8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030" y="1140024"/>
            <a:ext cx="7032397" cy="526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itel 2">
            <a:extLst>
              <a:ext uri="{FF2B5EF4-FFF2-40B4-BE49-F238E27FC236}">
                <a16:creationId xmlns:a16="http://schemas.microsoft.com/office/drawing/2014/main" id="{7B02B4F9-07D2-45F3-9191-B71D71C517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988" y="271463"/>
            <a:ext cx="11630025" cy="366712"/>
          </a:xfrm>
        </p:spPr>
        <p:txBody>
          <a:bodyPr>
            <a:noAutofit/>
          </a:bodyPr>
          <a:lstStyle/>
          <a:p>
            <a:r>
              <a:rPr lang="de-CH" altLang="de-DE" dirty="0">
                <a:latin typeface="Trebuchet MS" panose="020B0603020202020204" pitchFamily="34" charset="0"/>
                <a:cs typeface="Arial" panose="020B0604020202020204" pitchFamily="34" charset="0"/>
              </a:rPr>
              <a:t>Uganda</a:t>
            </a:r>
          </a:p>
        </p:txBody>
      </p:sp>
      <p:sp>
        <p:nvSpPr>
          <p:cNvPr id="10243" name="Textplatzhalter 3">
            <a:extLst>
              <a:ext uri="{FF2B5EF4-FFF2-40B4-BE49-F238E27FC236}">
                <a16:creationId xmlns:a16="http://schemas.microsoft.com/office/drawing/2014/main" id="{E427BECC-1FDA-48BA-B7A2-EAEB25423204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280988" y="638175"/>
            <a:ext cx="11630025" cy="403225"/>
          </a:xfrm>
        </p:spPr>
        <p:txBody>
          <a:bodyPr>
            <a:normAutofit/>
          </a:bodyPr>
          <a:lstStyle/>
          <a:p>
            <a:r>
              <a:rPr lang="de-CH" altLang="de-DE" b="1" dirty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de-CH" altLang="de-DE" dirty="0">
                <a:latin typeface="Trebuchet MS" panose="020B0603020202020204" pitchFamily="34" charset="0"/>
                <a:cs typeface="Arial" panose="020B0604020202020204" pitchFamily="34" charset="0"/>
              </a:rPr>
              <a:t>Wassermangel im warmen Herzen Afrikas</a:t>
            </a:r>
          </a:p>
        </p:txBody>
      </p:sp>
      <p:sp>
        <p:nvSpPr>
          <p:cNvPr id="10244" name="Inhaltsplatzhalter 1">
            <a:extLst>
              <a:ext uri="{FF2B5EF4-FFF2-40B4-BE49-F238E27FC236}">
                <a16:creationId xmlns:a16="http://schemas.microsoft.com/office/drawing/2014/main" id="{22BF1603-0129-4BD3-9DB4-B9BC080C53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2450" y="1133475"/>
            <a:ext cx="9134475" cy="5002213"/>
          </a:xfrm>
        </p:spPr>
        <p:txBody>
          <a:bodyPr/>
          <a:lstStyle/>
          <a:p>
            <a:endParaRPr lang="de-CH" altLang="de-DE" sz="3000" dirty="0"/>
          </a:p>
          <a:p>
            <a:endParaRPr lang="de-CH" altLang="de-DE" sz="2800" dirty="0">
              <a:latin typeface="Trebuchet MS" panose="020B0603020202020204" pitchFamily="34" charset="0"/>
            </a:endParaRPr>
          </a:p>
          <a:p>
            <a:endParaRPr lang="de-CH" altLang="de-DE" sz="2800" dirty="0">
              <a:latin typeface="Trebuchet MS" panose="020B0603020202020204" pitchFamily="34" charset="0"/>
            </a:endParaRPr>
          </a:p>
          <a:p>
            <a:endParaRPr lang="de-CH" altLang="de-DE" sz="2800" dirty="0">
              <a:latin typeface="Trebuchet MS" panose="020B0603020202020204" pitchFamily="34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6911BF0B-44B2-4C86-A484-0C041156F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842" y="3054035"/>
            <a:ext cx="4421171" cy="1836942"/>
          </a:xfrm>
          <a:prstGeom prst="rect">
            <a:avLst/>
          </a:prstGeom>
          <a:solidFill>
            <a:srgbClr val="9E0000">
              <a:alpha val="7999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44000" rIns="180000" bIns="72000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ellGothic BT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ellGothic BT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ellGothic BT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Landesdurchschnitt in Uganda:</a:t>
            </a:r>
          </a:p>
          <a:p>
            <a:pPr algn="ctr">
              <a:buFontTx/>
              <a:buNone/>
              <a:defRPr/>
            </a:pP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55 L pro Person und Tag</a:t>
            </a:r>
          </a:p>
          <a:p>
            <a:pPr algn="ctr">
              <a:buFontTx/>
              <a:buNone/>
              <a:defRPr/>
            </a:pPr>
            <a:b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In der Schweiz: 300 L</a:t>
            </a: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2">
            <a:extLst>
              <a:ext uri="{FF2B5EF4-FFF2-40B4-BE49-F238E27FC236}">
                <a16:creationId xmlns:a16="http://schemas.microsoft.com/office/drawing/2014/main" id="{7B02B4F9-07D2-45F3-9191-B71D71C517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988" y="271463"/>
            <a:ext cx="11630025" cy="366712"/>
          </a:xfrm>
        </p:spPr>
        <p:txBody>
          <a:bodyPr>
            <a:noAutofit/>
          </a:bodyPr>
          <a:lstStyle/>
          <a:p>
            <a:r>
              <a:rPr lang="de-CH" altLang="de-DE" dirty="0">
                <a:latin typeface="Trebuchet MS" panose="020B0603020202020204" pitchFamily="34" charset="0"/>
                <a:cs typeface="Arial" panose="020B0604020202020204" pitchFamily="34" charset="0"/>
              </a:rPr>
              <a:t>Uganda</a:t>
            </a:r>
          </a:p>
        </p:txBody>
      </p:sp>
      <p:sp>
        <p:nvSpPr>
          <p:cNvPr id="10243" name="Textplatzhalter 3">
            <a:extLst>
              <a:ext uri="{FF2B5EF4-FFF2-40B4-BE49-F238E27FC236}">
                <a16:creationId xmlns:a16="http://schemas.microsoft.com/office/drawing/2014/main" id="{E427BECC-1FDA-48BA-B7A2-EAEB25423204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280988" y="638175"/>
            <a:ext cx="11630025" cy="403225"/>
          </a:xfrm>
        </p:spPr>
        <p:txBody>
          <a:bodyPr>
            <a:normAutofit/>
          </a:bodyPr>
          <a:lstStyle/>
          <a:p>
            <a:r>
              <a:rPr lang="de-CH" altLang="de-DE" b="1" dirty="0">
                <a:cs typeface="Arial" panose="020B0604020202020204" pitchFamily="34" charset="0"/>
              </a:rPr>
              <a:t> </a:t>
            </a:r>
            <a:r>
              <a:rPr lang="de-CH" altLang="de-DE" dirty="0">
                <a:cs typeface="Arial" panose="020B0604020202020204" pitchFamily="34" charset="0"/>
              </a:rPr>
              <a:t>Wassermangel im warmen Herzen Afrikas</a:t>
            </a:r>
          </a:p>
        </p:txBody>
      </p:sp>
      <p:pic>
        <p:nvPicPr>
          <p:cNvPr id="8" name="Grafik 7" descr="Ein Bild, das Boden, draußen, Stein enthält.&#10;&#10;Automatisch generierte Beschreibung">
            <a:extLst>
              <a:ext uri="{FF2B5EF4-FFF2-40B4-BE49-F238E27FC236}">
                <a16:creationId xmlns:a16="http://schemas.microsoft.com/office/drawing/2014/main" id="{04F1BDF2-210E-4452-AB68-287B9DB90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23" y="1141850"/>
            <a:ext cx="9284354" cy="5222449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73CECAB1-9808-484F-AC0B-AF898F06F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912" y="2102851"/>
            <a:ext cx="3763111" cy="2415986"/>
          </a:xfrm>
          <a:prstGeom prst="rect">
            <a:avLst/>
          </a:prstGeom>
          <a:solidFill>
            <a:srgbClr val="9E0000">
              <a:alpha val="7999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44000" rIns="180000" bIns="72000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ellGothic BT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ellGothic BT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ellGothic BT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Viele Menschen haben deutlich weniger: 3 – 4 L pro Tag und Person</a:t>
            </a:r>
          </a:p>
          <a:p>
            <a:pPr algn="ctr">
              <a:buFontTx/>
              <a:buNone/>
              <a:defRPr/>
            </a:pPr>
            <a:b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Heute sind es dank Projekt: 20 L </a:t>
            </a: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71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2">
            <a:extLst>
              <a:ext uri="{FF2B5EF4-FFF2-40B4-BE49-F238E27FC236}">
                <a16:creationId xmlns:a16="http://schemas.microsoft.com/office/drawing/2014/main" id="{7B02B4F9-07D2-45F3-9191-B71D71C517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988" y="271463"/>
            <a:ext cx="11630025" cy="366712"/>
          </a:xfrm>
        </p:spPr>
        <p:txBody>
          <a:bodyPr>
            <a:noAutofit/>
          </a:bodyPr>
          <a:lstStyle/>
          <a:p>
            <a:r>
              <a:rPr lang="de-CH" altLang="de-DE" dirty="0">
                <a:latin typeface="Trebuchet MS" panose="020B0603020202020204" pitchFamily="34" charset="0"/>
                <a:cs typeface="Arial" panose="020B0604020202020204" pitchFamily="34" charset="0"/>
              </a:rPr>
              <a:t>Uganda</a:t>
            </a:r>
          </a:p>
        </p:txBody>
      </p:sp>
      <p:sp>
        <p:nvSpPr>
          <p:cNvPr id="10243" name="Textplatzhalter 3">
            <a:extLst>
              <a:ext uri="{FF2B5EF4-FFF2-40B4-BE49-F238E27FC236}">
                <a16:creationId xmlns:a16="http://schemas.microsoft.com/office/drawing/2014/main" id="{E427BECC-1FDA-48BA-B7A2-EAEB25423204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280988" y="638175"/>
            <a:ext cx="11630025" cy="403225"/>
          </a:xfrm>
        </p:spPr>
        <p:txBody>
          <a:bodyPr>
            <a:normAutofit/>
          </a:bodyPr>
          <a:lstStyle/>
          <a:p>
            <a:r>
              <a:rPr lang="de-CH" altLang="de-DE" b="1" dirty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de-CH" altLang="de-DE" dirty="0">
                <a:latin typeface="Trebuchet MS" panose="020B0603020202020204" pitchFamily="34" charset="0"/>
                <a:cs typeface="Arial" panose="020B0604020202020204" pitchFamily="34" charset="0"/>
              </a:rPr>
              <a:t>Wassermangel im warmen Herzen Afrikas</a:t>
            </a:r>
          </a:p>
        </p:txBody>
      </p:sp>
      <p:pic>
        <p:nvPicPr>
          <p:cNvPr id="6" name="Inhaltsplatzhalter 5" descr="Ein Bild, das draußen, Wasser, Person enthält.&#10;&#10;Automatisch generierte Beschreibung">
            <a:extLst>
              <a:ext uri="{FF2B5EF4-FFF2-40B4-BE49-F238E27FC236}">
                <a16:creationId xmlns:a16="http://schemas.microsoft.com/office/drawing/2014/main" id="{47A2E370-C633-409F-AA19-CA0D03F06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6"/>
          <a:stretch/>
        </p:blipFill>
        <p:spPr>
          <a:xfrm>
            <a:off x="3508667" y="1137986"/>
            <a:ext cx="7903081" cy="5274810"/>
          </a:xfrm>
        </p:spPr>
      </p:pic>
      <p:sp>
        <p:nvSpPr>
          <p:cNvPr id="19" name="Text Box 5">
            <a:extLst>
              <a:ext uri="{FF2B5EF4-FFF2-40B4-BE49-F238E27FC236}">
                <a16:creationId xmlns:a16="http://schemas.microsoft.com/office/drawing/2014/main" id="{3FF31A2B-5D78-4D1D-8484-068FF4B77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252" y="2275470"/>
            <a:ext cx="4100660" cy="3246632"/>
          </a:xfrm>
          <a:prstGeom prst="rect">
            <a:avLst/>
          </a:prstGeom>
          <a:solidFill>
            <a:srgbClr val="9E0000">
              <a:alpha val="7999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44000" rIns="180000" bIns="72000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ellGothic BT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ellGothic BT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ellGothic BT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9pPr>
          </a:lstStyle>
          <a:p>
            <a:pPr algn="ctr">
              <a:buNone/>
              <a:defRPr/>
            </a:pP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20 </a:t>
            </a:r>
            <a:r>
              <a:rPr lang="de-CH" sz="22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Mio</a:t>
            </a: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 Menschen in Uganda </a:t>
            </a:r>
            <a:r>
              <a:rPr lang="de-CH" altLang="de-DE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haben immer noch kein sicheres Trinkwasser. </a:t>
            </a:r>
          </a:p>
          <a:p>
            <a:pPr algn="ctr">
              <a:buNone/>
              <a:defRPr/>
            </a:pPr>
            <a:endParaRPr lang="de-CH" altLang="de-DE" sz="2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buNone/>
              <a:defRPr/>
            </a:pPr>
            <a:r>
              <a:rPr lang="de-CH" altLang="de-DE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Sie laufen bis 4 Stunden am Tag, um Wasser zu holen. </a:t>
            </a:r>
            <a:br>
              <a:rPr lang="de-CH" altLang="de-DE" sz="2200" b="1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de-CH" altLang="de-DE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Es bleibt kaum Zeit für den Schulunterricht.</a:t>
            </a:r>
          </a:p>
          <a:p>
            <a:pPr algn="ctr">
              <a:buNone/>
              <a:defRPr/>
            </a:pPr>
            <a:endParaRPr lang="de-CH" sz="2000" b="1" dirty="0">
              <a:solidFill>
                <a:schemeClr val="bg1"/>
              </a:solidFill>
            </a:endParaRP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2">
            <a:extLst>
              <a:ext uri="{FF2B5EF4-FFF2-40B4-BE49-F238E27FC236}">
                <a16:creationId xmlns:a16="http://schemas.microsoft.com/office/drawing/2014/main" id="{F4BF88B7-A6C9-4D05-850D-3F6EDDB65D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988" y="406400"/>
            <a:ext cx="11630025" cy="366713"/>
          </a:xfrm>
        </p:spPr>
        <p:txBody>
          <a:bodyPr>
            <a:noAutofit/>
          </a:bodyPr>
          <a:lstStyle/>
          <a:p>
            <a:r>
              <a:rPr lang="fr-CH" altLang="de-DE" dirty="0" err="1">
                <a:latin typeface="Trebuchet MS" panose="020B0603020202020204" pitchFamily="34" charset="0"/>
                <a:cs typeface="Arial" panose="020B0604020202020204" pitchFamily="34" charset="0"/>
              </a:rPr>
              <a:t>Lösungen</a:t>
            </a:r>
            <a:r>
              <a:rPr lang="fr-CH" altLang="de-DE" dirty="0">
                <a:latin typeface="Trebuchet MS" panose="020B0603020202020204" pitchFamily="34" charset="0"/>
                <a:cs typeface="Arial" panose="020B0604020202020204" pitchFamily="34" charset="0"/>
              </a:rPr>
              <a:t>: </a:t>
            </a:r>
            <a:r>
              <a:rPr lang="fr-CH" altLang="de-DE" dirty="0" err="1">
                <a:latin typeface="Trebuchet MS" panose="020B0603020202020204" pitchFamily="34" charset="0"/>
                <a:cs typeface="Arial" panose="020B0604020202020204" pitchFamily="34" charset="0"/>
              </a:rPr>
              <a:t>Regenwassertanks</a:t>
            </a:r>
            <a:endParaRPr lang="de-CH" altLang="de-DE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1" name="Inhaltsplatzhalter 3">
            <a:extLst>
              <a:ext uri="{FF2B5EF4-FFF2-40B4-BE49-F238E27FC236}">
                <a16:creationId xmlns:a16="http://schemas.microsoft.com/office/drawing/2014/main" id="{A7D71ED5-1CAD-4654-8BC5-F626F59D98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4600" y="1140212"/>
            <a:ext cx="9062800" cy="5098666"/>
          </a:xfr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019AF54D-833A-47BC-AFFB-5DE0B965F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7735" y="1878561"/>
            <a:ext cx="2924175" cy="1986028"/>
          </a:xfrm>
          <a:prstGeom prst="rect">
            <a:avLst/>
          </a:prstGeom>
          <a:solidFill>
            <a:srgbClr val="9E0000">
              <a:alpha val="7999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44000" rIns="180000" bIns="72000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ellGothic BT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ellGothic BT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ellGothic BT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Regenwasser wird in Tanks gesammelt und steht so auch in der Trockenzeit zur Verfügung.</a:t>
            </a: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2">
            <a:extLst>
              <a:ext uri="{FF2B5EF4-FFF2-40B4-BE49-F238E27FC236}">
                <a16:creationId xmlns:a16="http://schemas.microsoft.com/office/drawing/2014/main" id="{65D491AF-2D28-4C03-9ADB-A2610B6D9A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988" y="406400"/>
            <a:ext cx="11630025" cy="366713"/>
          </a:xfrm>
        </p:spPr>
        <p:txBody>
          <a:bodyPr>
            <a:noAutofit/>
          </a:bodyPr>
          <a:lstStyle/>
          <a:p>
            <a:r>
              <a:rPr lang="fr-CH" altLang="de-DE" dirty="0" err="1">
                <a:latin typeface="Trebuchet MS" panose="020B0603020202020204" pitchFamily="34" charset="0"/>
              </a:rPr>
              <a:t>Lösungen</a:t>
            </a:r>
            <a:r>
              <a:rPr lang="fr-CH" altLang="de-DE" dirty="0">
                <a:latin typeface="Trebuchet MS" panose="020B0603020202020204" pitchFamily="34" charset="0"/>
              </a:rPr>
              <a:t>: </a:t>
            </a:r>
            <a:r>
              <a:rPr lang="fr-CH" altLang="de-DE" dirty="0" err="1">
                <a:latin typeface="Trebuchet MS" panose="020B0603020202020204" pitchFamily="34" charset="0"/>
              </a:rPr>
              <a:t>Quellwasserfassungen</a:t>
            </a:r>
            <a:endParaRPr lang="de-CH" altLang="de-DE" dirty="0">
              <a:latin typeface="Trebuchet MS" panose="020B0603020202020204" pitchFamily="34" charset="0"/>
            </a:endParaRPr>
          </a:p>
        </p:txBody>
      </p:sp>
      <p:pic>
        <p:nvPicPr>
          <p:cNvPr id="16387" name="Inhaltsplatzhalter 3">
            <a:extLst>
              <a:ext uri="{FF2B5EF4-FFF2-40B4-BE49-F238E27FC236}">
                <a16:creationId xmlns:a16="http://schemas.microsoft.com/office/drawing/2014/main" id="{5B96FB10-8538-40EA-BB25-57F7D168CB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2450" y="1123747"/>
            <a:ext cx="8547100" cy="4808538"/>
          </a:xfr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C969B77E-71FA-41C0-863F-4A4F8ED02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857" y="1480419"/>
            <a:ext cx="3657600" cy="2047597"/>
          </a:xfrm>
          <a:prstGeom prst="rect">
            <a:avLst/>
          </a:prstGeom>
          <a:solidFill>
            <a:srgbClr val="9E0000">
              <a:alpha val="7999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44000" rIns="180000" bIns="72000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ellGothic BT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ellGothic BT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ellGothic BT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Quellen werden gefasst und das Wasser mit kilometerlangen Leitungssystemen in die Dörfer geleitet.</a:t>
            </a: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2">
            <a:extLst>
              <a:ext uri="{FF2B5EF4-FFF2-40B4-BE49-F238E27FC236}">
                <a16:creationId xmlns:a16="http://schemas.microsoft.com/office/drawing/2014/main" id="{E08D9017-EC0E-42C4-BF8F-080ABE2427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988" y="406400"/>
            <a:ext cx="11630025" cy="366713"/>
          </a:xfrm>
        </p:spPr>
        <p:txBody>
          <a:bodyPr>
            <a:noAutofit/>
          </a:bodyPr>
          <a:lstStyle/>
          <a:p>
            <a:r>
              <a:rPr lang="fr-CH" altLang="de-DE" dirty="0" err="1">
                <a:latin typeface="Trebuchet MS" panose="020B0603020202020204" pitchFamily="34" charset="0"/>
                <a:cs typeface="Arial" panose="020B0604020202020204" pitchFamily="34" charset="0"/>
              </a:rPr>
              <a:t>Lösungen</a:t>
            </a:r>
            <a:r>
              <a:rPr lang="fr-CH" altLang="de-DE" dirty="0">
                <a:latin typeface="Trebuchet MS" panose="020B0603020202020204" pitchFamily="34" charset="0"/>
                <a:cs typeface="Arial" panose="020B0604020202020204" pitchFamily="34" charset="0"/>
              </a:rPr>
              <a:t>: </a:t>
            </a:r>
            <a:r>
              <a:rPr lang="fr-CH" altLang="de-DE" dirty="0" err="1">
                <a:latin typeface="Trebuchet MS" panose="020B0603020202020204" pitchFamily="34" charset="0"/>
                <a:cs typeface="Arial" panose="020B0604020202020204" pitchFamily="34" charset="0"/>
              </a:rPr>
              <a:t>Terrassen</a:t>
            </a:r>
            <a:r>
              <a:rPr lang="fr-CH" altLang="de-DE" dirty="0">
                <a:latin typeface="Trebuchet MS" panose="020B0603020202020204" pitchFamily="34" charset="0"/>
                <a:cs typeface="Arial" panose="020B0604020202020204" pitchFamily="34" charset="0"/>
              </a:rPr>
              <a:t> und </a:t>
            </a:r>
            <a:r>
              <a:rPr lang="fr-CH" altLang="de-DE" dirty="0" err="1">
                <a:latin typeface="Trebuchet MS" panose="020B0603020202020204" pitchFamily="34" charset="0"/>
                <a:cs typeface="Arial" panose="020B0604020202020204" pitchFamily="34" charset="0"/>
              </a:rPr>
              <a:t>Abflussgräben</a:t>
            </a:r>
            <a:endParaRPr lang="de-CH" altLang="de-DE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3" name="Inhaltsplatzhalter 3">
            <a:extLst>
              <a:ext uri="{FF2B5EF4-FFF2-40B4-BE49-F238E27FC236}">
                <a16:creationId xmlns:a16="http://schemas.microsoft.com/office/drawing/2014/main" id="{781E52A3-4D64-4A91-8501-2FB12D61C7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5510" y="1124047"/>
            <a:ext cx="9060980" cy="5097643"/>
          </a:xfr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591D5F8A-5BBD-48A8-AC14-326BA343B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4391" y="1805844"/>
            <a:ext cx="2786408" cy="1943100"/>
          </a:xfrm>
          <a:prstGeom prst="rect">
            <a:avLst/>
          </a:prstGeom>
          <a:solidFill>
            <a:srgbClr val="9E0000">
              <a:alpha val="79999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44000" rIns="180000" bIns="72000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ellGothic BT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ellGothic BT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ellGothic BT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ellGothic BT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de-CH" sz="2200" b="1" dirty="0">
                <a:solidFill>
                  <a:schemeClr val="bg1"/>
                </a:solidFill>
                <a:latin typeface="Trebuchet MS" panose="020B0603020202020204" pitchFamily="34" charset="0"/>
              </a:rPr>
              <a:t>Die Bevölkerung wird angeleitet, Terrassen und Abflussgräben zu bauen.</a:t>
            </a:r>
          </a:p>
          <a:p>
            <a:pPr algn="ctr">
              <a:buFontTx/>
              <a:buNone/>
              <a:defRPr/>
            </a:pPr>
            <a:endParaRPr lang="de-CH" sz="2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buFontTx/>
              <a:buNone/>
              <a:defRPr/>
            </a:pPr>
            <a:endParaRPr lang="de-CH" sz="1200" b="1" kern="0" dirty="0">
              <a:solidFill>
                <a:schemeClr val="bg1"/>
              </a:solidFill>
              <a:latin typeface="Trade Gothic LT Std" panose="000005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</Words>
  <Application>Microsoft Office PowerPoint</Application>
  <PresentationFormat>Breitbild</PresentationFormat>
  <Paragraphs>58</Paragraphs>
  <Slides>15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Arial</vt:lpstr>
      <vt:lpstr>BellGothic Blk BT</vt:lpstr>
      <vt:lpstr>Calibri</vt:lpstr>
      <vt:lpstr>Calibri Light</vt:lpstr>
      <vt:lpstr>Trade Gothic LT Std</vt:lpstr>
      <vt:lpstr>Trebuchet MS</vt:lpstr>
      <vt:lpstr>Office</vt:lpstr>
      <vt:lpstr>PowerPoint-Präsentation</vt:lpstr>
      <vt:lpstr>Vision von TearFund Schweiz</vt:lpstr>
      <vt:lpstr>TearFund Schweiz im Überblick</vt:lpstr>
      <vt:lpstr>Uganda</vt:lpstr>
      <vt:lpstr>Uganda</vt:lpstr>
      <vt:lpstr>Uganda</vt:lpstr>
      <vt:lpstr>Lösungen: Regenwassertanks</vt:lpstr>
      <vt:lpstr>Lösungen: Quellwasserfassungen</vt:lpstr>
      <vt:lpstr>Lösungen: Terrassen und Abflussgräben</vt:lpstr>
      <vt:lpstr>Grosse Veränderung dank Wasser im Dorf</vt:lpstr>
      <vt:lpstr>PowerPoint-Präsentation</vt:lpstr>
      <vt:lpstr>PowerPoint-Präsentation</vt:lpstr>
      <vt:lpstr>Grosse Veränderung dank Wasser im Dorf</vt:lpstr>
      <vt:lpstr>Heute unterstützen wir das Wasserprojekt  in Uganda mit einer Kollekte</vt:lpstr>
      <vt:lpstr>TearFund bedankt sich bei Ihnen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Philipp Lengyel</dc:creator>
  <cp:lastModifiedBy>Philipp Lengyel</cp:lastModifiedBy>
  <cp:revision>32</cp:revision>
  <dcterms:created xsi:type="dcterms:W3CDTF">2021-04-08T13:54:52Z</dcterms:created>
  <dcterms:modified xsi:type="dcterms:W3CDTF">2022-03-21T12:46:09Z</dcterms:modified>
</cp:coreProperties>
</file>