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8"/>
  </p:notesMasterIdLst>
  <p:handoutMasterIdLst>
    <p:handoutMasterId r:id="rId19"/>
  </p:handoutMasterIdLst>
  <p:sldIdLst>
    <p:sldId id="1175" r:id="rId5"/>
    <p:sldId id="1113" r:id="rId6"/>
    <p:sldId id="1192" r:id="rId7"/>
    <p:sldId id="1193" r:id="rId8"/>
    <p:sldId id="1199" r:id="rId9"/>
    <p:sldId id="1166" r:id="rId10"/>
    <p:sldId id="422" r:id="rId11"/>
    <p:sldId id="1196" r:id="rId12"/>
    <p:sldId id="1195" r:id="rId13"/>
    <p:sldId id="1188" r:id="rId14"/>
    <p:sldId id="1190" r:id="rId15"/>
    <p:sldId id="1198" r:id="rId16"/>
    <p:sldId id="1194" r:id="rId17"/>
  </p:sldIdLst>
  <p:sldSz cx="12192000" cy="6858000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ellGothic Blk BT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ellGothic Blk BT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ellGothic Blk BT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ellGothic Blk BT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ellGothic Blk BT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ellGothic Blk BT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ellGothic Blk BT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ellGothic Blk BT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ellGothic Blk BT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Schlunegger" initials="" lastIdx="8" clrIdx="0"/>
  <p:cmAuthor id="2" name="Christa Bauer" initials="" lastIdx="1" clrIdx="1"/>
  <p:cmAuthor id="3" name="Claudia Hedinger" initials="" lastIdx="1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AE1523"/>
    <a:srgbClr val="8C1523"/>
    <a:srgbClr val="A01523"/>
    <a:srgbClr val="FF3300"/>
    <a:srgbClr val="8C0000"/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D7351-67AF-42AC-9DC1-10D605113A38}" v="4" dt="2024-04-15T07:18:15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 autoAdjust="0"/>
    <p:restoredTop sz="94095" autoAdjust="0"/>
  </p:normalViewPr>
  <p:slideViewPr>
    <p:cSldViewPr snapToObjects="1">
      <p:cViewPr varScale="1">
        <p:scale>
          <a:sx n="104" d="100"/>
          <a:sy n="104" d="100"/>
        </p:scale>
        <p:origin x="46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2040" y="-96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224DB6-ECCD-5001-DB10-7ADD5125C0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BellGothic Blk B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670CBC6-B332-80E9-04DB-0F066842B0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BellGothic Blk BT"/>
              </a:defRPr>
            </a:lvl1pPr>
          </a:lstStyle>
          <a:p>
            <a:pPr>
              <a:defRPr/>
            </a:pPr>
            <a:fld id="{302ACEA7-1107-4D2A-ABD1-710BBBB985E6}" type="datetimeFigureOut">
              <a:rPr lang="de-CH"/>
              <a:pPr>
                <a:defRPr/>
              </a:pPr>
              <a:t>15.04.2024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09DCB5-00B6-4FD6-1D85-FB94FDD37D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BellGothic Blk B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17976E-9E98-F657-149C-17272193A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BellGothic Blk BT" charset="0"/>
              </a:defRPr>
            </a:lvl1pPr>
          </a:lstStyle>
          <a:p>
            <a:pPr>
              <a:defRPr/>
            </a:pPr>
            <a:fld id="{23D20FBF-7FBE-4E01-A99D-0B617F7BC34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CAE5EF7-493C-B03A-DC8A-D84DF1E219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6EF56135-C136-E708-96F1-D6FD23752F7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2046B65E-B698-8A36-BAAD-3909577637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A85F9DA1-1276-2866-8648-81D630A2B9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DBD43161-0815-8711-793C-A54D5A12B6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2D87C10E-6807-3939-1887-DFA97777B6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F87775-9E8E-4547-AA98-0944493F315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>
            <a:extLst>
              <a:ext uri="{FF2B5EF4-FFF2-40B4-BE49-F238E27FC236}">
                <a16:creationId xmlns:a16="http://schemas.microsoft.com/office/drawing/2014/main" id="{7E8803E8-D122-1F26-98DA-3B532BAB22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izenplatzhalter 2">
            <a:extLst>
              <a:ext uri="{FF2B5EF4-FFF2-40B4-BE49-F238E27FC236}">
                <a16:creationId xmlns:a16="http://schemas.microsoft.com/office/drawing/2014/main" id="{34A93CA9-80D9-7895-8C78-FEE681D39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>
              <a:latin typeface="Arial" panose="020B0604020202020204" pitchFamily="34" charset="0"/>
            </a:endParaRPr>
          </a:p>
        </p:txBody>
      </p:sp>
      <p:sp>
        <p:nvSpPr>
          <p:cNvPr id="10244" name="Foliennummernplatzhalter 3">
            <a:extLst>
              <a:ext uri="{FF2B5EF4-FFF2-40B4-BE49-F238E27FC236}">
                <a16:creationId xmlns:a16="http://schemas.microsoft.com/office/drawing/2014/main" id="{88B2DC16-CDE0-7F0D-D59A-92F4977FF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BellGothic Blk BT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BellGothic Blk BT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BellGothic Blk BT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BellGothic Blk BT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BellGothic Blk BT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9pPr>
          </a:lstStyle>
          <a:p>
            <a:fld id="{F1CE0486-EBAF-4698-925C-363A614CE34E}" type="slidenum">
              <a:rPr lang="de-DE" altLang="de-DE" smtClean="0">
                <a:latin typeface="Arial" panose="020B0604020202020204" pitchFamily="34" charset="0"/>
              </a:rPr>
              <a:pPr/>
              <a:t>1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AD984CA5-951C-CDF6-5116-88B8142317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263" y="2293938"/>
            <a:ext cx="49434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8">
            <a:extLst>
              <a:ext uri="{FF2B5EF4-FFF2-40B4-BE49-F238E27FC236}">
                <a16:creationId xmlns:a16="http://schemas.microsoft.com/office/drawing/2014/main" id="{5D98E92C-8D14-EE13-7BC0-9921CA1A76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7263" y="6229350"/>
            <a:ext cx="10275887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ellGothic Blk B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ellGothic Blk B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ellGothic Blk B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ellGothic Blk B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ellGothic Blk B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9pPr>
          </a:lstStyle>
          <a:p>
            <a:pPr algn="ctr">
              <a:defRPr/>
            </a:pPr>
            <a:r>
              <a:rPr lang="de-CH" altLang="de-DE" sz="1600" baseline="30000" dirty="0" err="1">
                <a:solidFill>
                  <a:srgbClr val="D51224"/>
                </a:solidFill>
                <a:latin typeface="+mj-lt"/>
              </a:rPr>
              <a:t>TearFund</a:t>
            </a:r>
            <a:r>
              <a:rPr lang="de-CH" altLang="de-DE" sz="1600" baseline="30000" dirty="0">
                <a:solidFill>
                  <a:srgbClr val="E50019"/>
                </a:solidFill>
                <a:latin typeface="+mj-lt"/>
              </a:rPr>
              <a:t> </a:t>
            </a:r>
            <a:r>
              <a:rPr lang="de-CH" altLang="de-DE" sz="1600" baseline="30000" dirty="0">
                <a:solidFill>
                  <a:srgbClr val="000000"/>
                </a:solidFill>
                <a:latin typeface="+mj-lt"/>
              </a:rPr>
              <a:t>Schweiz  |  Eine christliche Entwicklungs- und Nothilfeorganisation.</a:t>
            </a:r>
          </a:p>
          <a:p>
            <a:pPr algn="ctr">
              <a:defRPr/>
            </a:pPr>
            <a:r>
              <a:rPr lang="de-DE" altLang="de-DE" sz="1600" baseline="30000" dirty="0" err="1">
                <a:solidFill>
                  <a:srgbClr val="000000"/>
                </a:solidFill>
                <a:latin typeface="+mj-lt"/>
              </a:rPr>
              <a:t>Josefstrasse</a:t>
            </a:r>
            <a:r>
              <a:rPr lang="de-DE" altLang="de-DE" sz="1600" baseline="30000" dirty="0">
                <a:solidFill>
                  <a:srgbClr val="000000"/>
                </a:solidFill>
                <a:latin typeface="+mj-lt"/>
              </a:rPr>
              <a:t> 34  |  8005 Zürich  |  Tel. 044 447 44 00  |   info@tearfund.ch  www.tearfund.ch  |                  |  </a:t>
            </a:r>
            <a:r>
              <a:rPr lang="es-ES" altLang="de-DE" sz="1600" baseline="30000" dirty="0">
                <a:solidFill>
                  <a:srgbClr val="000000"/>
                </a:solidFill>
                <a:latin typeface="+mj-lt"/>
              </a:rPr>
              <a:t>IBAN: CH97 3000 0001 8004 3143 0</a:t>
            </a:r>
            <a:endParaRPr lang="de-CH" altLang="de-DE" sz="1600" dirty="0">
              <a:latin typeface="+mj-lt"/>
            </a:endParaRPr>
          </a:p>
        </p:txBody>
      </p:sp>
      <p:pic>
        <p:nvPicPr>
          <p:cNvPr id="5" name="Grafik 9">
            <a:extLst>
              <a:ext uri="{FF2B5EF4-FFF2-40B4-BE49-F238E27FC236}">
                <a16:creationId xmlns:a16="http://schemas.microsoft.com/office/drawing/2014/main" id="{E59E08A9-495E-26E8-068B-B7EFA2D16D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7913" y="6462713"/>
            <a:ext cx="3778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4" descr="Ein Bild, das Grafiken, Logo, Design enthält.&#10;&#10;Automatisch generierte Beschreibung">
            <a:extLst>
              <a:ext uri="{FF2B5EF4-FFF2-40B4-BE49-F238E27FC236}">
                <a16:creationId xmlns:a16="http://schemas.microsoft.com/office/drawing/2014/main" id="{78C3C5F4-26FA-2E7A-7145-5DBEF8884B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8225" y="5478463"/>
            <a:ext cx="24939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99910" y="3886200"/>
            <a:ext cx="9790996" cy="1563688"/>
          </a:xfrm>
        </p:spPr>
        <p:txBody>
          <a:bodyPr/>
          <a:lstStyle>
            <a:lvl1pPr marL="0" indent="0" algn="ctr">
              <a:buNone/>
              <a:defRPr sz="3000" b="0">
                <a:solidFill>
                  <a:srgbClr val="920000"/>
                </a:solidFill>
                <a:latin typeface="Trade Gothic LT Std" panose="00000500000000000000" pitchFamily="50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4553163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480DE48A-BBE7-24BB-A055-2BF120D087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3" y="6256338"/>
            <a:ext cx="17351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2EDED62D-52B6-B178-0F8C-3C7060281F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2192000" cy="113347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27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ellGothic Blk B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ellGothic Blk B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ellGothic Blk B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ellGothic Blk B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ellGothic Blk B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9pPr>
          </a:lstStyle>
          <a:p>
            <a:pPr>
              <a:defRPr/>
            </a:pPr>
            <a:endParaRPr lang="de-CH" altLang="de-DE" sz="28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14EA694-57A9-1D0E-76F2-AA7E9214A4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41725" y="6450013"/>
            <a:ext cx="4908550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ellGothic Blk B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ellGothic Blk B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ellGothic Blk B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ellGothic Blk B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ellGothic Blk B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9pPr>
          </a:lstStyle>
          <a:p>
            <a:pPr algn="ctr">
              <a:defRPr/>
            </a:pPr>
            <a:r>
              <a:rPr lang="de-CH" altLang="de-DE" baseline="30000" dirty="0" err="1">
                <a:solidFill>
                  <a:srgbClr val="D51224"/>
                </a:solidFill>
                <a:latin typeface="+mj-lt"/>
              </a:rPr>
              <a:t>TearFund</a:t>
            </a:r>
            <a:r>
              <a:rPr lang="de-CH" altLang="de-DE" baseline="30000" dirty="0">
                <a:solidFill>
                  <a:srgbClr val="E50019"/>
                </a:solidFill>
                <a:latin typeface="+mj-lt"/>
              </a:rPr>
              <a:t> </a:t>
            </a:r>
            <a:r>
              <a:rPr lang="de-CH" altLang="de-DE" baseline="30000" dirty="0">
                <a:solidFill>
                  <a:srgbClr val="000000"/>
                </a:solidFill>
                <a:latin typeface="+mj-lt"/>
              </a:rPr>
              <a:t>Schweiz  |  Eine christliche Entwicklungs- und Nothilfeorganisation.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22122" y="1133746"/>
            <a:ext cx="8547753" cy="50023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1361" y="406419"/>
            <a:ext cx="11629276" cy="367417"/>
          </a:xfrm>
        </p:spPr>
        <p:txBody>
          <a:bodyPr/>
          <a:lstStyle>
            <a:lvl1pPr algn="ctr">
              <a:defRPr sz="3000" b="0">
                <a:solidFill>
                  <a:schemeClr val="bg1"/>
                </a:solidFill>
                <a:latin typeface="Trade Gothic LT Std" panose="00000500000000000000" pitchFamily="50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58672039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/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4A94701D-94A5-F8E9-2F23-1096637282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3" y="6256338"/>
            <a:ext cx="17351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FF849F0-6208-A873-856E-0FB830A503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2192000" cy="113347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27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ellGothic Blk B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ellGothic Blk B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ellGothic Blk B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ellGothic Blk B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ellGothic Blk B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9pPr>
          </a:lstStyle>
          <a:p>
            <a:pPr>
              <a:defRPr/>
            </a:pPr>
            <a:endParaRPr lang="de-CH" altLang="de-DE" sz="28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5DA8974-BA0D-B946-44D4-8890121717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41725" y="6450013"/>
            <a:ext cx="4908550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ellGothic Blk B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ellGothic Blk B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ellGothic Blk B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ellGothic Blk B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ellGothic Blk B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9pPr>
          </a:lstStyle>
          <a:p>
            <a:pPr algn="ctr">
              <a:defRPr/>
            </a:pPr>
            <a:r>
              <a:rPr lang="de-CH" altLang="de-DE" baseline="30000" dirty="0" err="1">
                <a:solidFill>
                  <a:srgbClr val="D51224"/>
                </a:solidFill>
                <a:latin typeface="+mj-lt"/>
              </a:rPr>
              <a:t>TearFund</a:t>
            </a:r>
            <a:r>
              <a:rPr lang="de-CH" altLang="de-DE" baseline="30000" dirty="0">
                <a:solidFill>
                  <a:srgbClr val="E50019"/>
                </a:solidFill>
                <a:latin typeface="+mj-lt"/>
              </a:rPr>
              <a:t> </a:t>
            </a:r>
            <a:r>
              <a:rPr lang="de-CH" altLang="de-DE" baseline="30000" dirty="0">
                <a:solidFill>
                  <a:srgbClr val="000000"/>
                </a:solidFill>
                <a:latin typeface="+mj-lt"/>
              </a:rPr>
              <a:t>Schweiz  |  Eine christliche Entwicklungs- und Nothilfeorganisation.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22122" y="1133746"/>
            <a:ext cx="8547753" cy="50023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1361" y="271273"/>
            <a:ext cx="11629276" cy="367417"/>
          </a:xfrm>
        </p:spPr>
        <p:txBody>
          <a:bodyPr/>
          <a:lstStyle>
            <a:lvl1pPr algn="ctr">
              <a:defRPr sz="3000" b="0">
                <a:solidFill>
                  <a:schemeClr val="bg1"/>
                </a:solidFill>
                <a:latin typeface="Trade Gothic LT Std" panose="00000500000000000000" pitchFamily="50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1361" y="659679"/>
            <a:ext cx="11629276" cy="404515"/>
          </a:xfrm>
        </p:spPr>
        <p:txBody>
          <a:bodyPr/>
          <a:lstStyle>
            <a:lvl1pPr marL="0" indent="0" algn="ctr">
              <a:buNone/>
              <a:defRPr sz="1900">
                <a:solidFill>
                  <a:schemeClr val="bg1"/>
                </a:solidFill>
                <a:latin typeface="Trade Gothic LT Std" panose="00000500000000000000" pitchFamily="50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1701549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981D1CB4-1D64-9796-B571-53E229425F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3" y="6256338"/>
            <a:ext cx="17351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02FBC57-DD2D-4880-F1CE-36CD8D5AD1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2192000" cy="5032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27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ellGothic Blk B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ellGothic Blk B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ellGothic Blk B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ellGothic Blk B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ellGothic Blk B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9pPr>
          </a:lstStyle>
          <a:p>
            <a:pPr>
              <a:defRPr/>
            </a:pPr>
            <a:endParaRPr lang="de-CH" altLang="de-DE" sz="28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E86468D-3725-5F6B-5593-8BBB8753D5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38513" y="6450013"/>
            <a:ext cx="5514975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ellGothic Blk B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ellGothic Blk B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ellGothic Blk B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ellGothic Blk B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ellGothic Blk B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9pPr>
          </a:lstStyle>
          <a:p>
            <a:pPr algn="ctr">
              <a:defRPr/>
            </a:pPr>
            <a:r>
              <a:rPr lang="de-CH" altLang="de-DE" baseline="30000" dirty="0" err="1">
                <a:solidFill>
                  <a:srgbClr val="D51224"/>
                </a:solidFill>
                <a:latin typeface="+mj-lt"/>
              </a:rPr>
              <a:t>TearFund</a:t>
            </a:r>
            <a:r>
              <a:rPr lang="de-CH" altLang="de-DE" baseline="30000" dirty="0">
                <a:solidFill>
                  <a:srgbClr val="E50019"/>
                </a:solidFill>
                <a:latin typeface="+mj-lt"/>
              </a:rPr>
              <a:t> </a:t>
            </a:r>
            <a:r>
              <a:rPr lang="de-CH" altLang="de-DE" baseline="30000" dirty="0">
                <a:solidFill>
                  <a:srgbClr val="000000"/>
                </a:solidFill>
                <a:latin typeface="+mj-lt"/>
              </a:rPr>
              <a:t>Schweiz  |  Ein Hilfswerk der Schweizerischen Evangelischen Allianz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8688" y="503574"/>
            <a:ext cx="9074621" cy="53106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8621282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39723CF-63D8-CED0-75D2-0D036F0416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BellGothic Blk B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2898CC-46B1-461D-0461-F1B022C5A7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BellGothic Blk B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F425D6-270A-A33D-0B4C-A895BD7A5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BellGothic Blk BT" charset="0"/>
              </a:defRPr>
            </a:lvl1pPr>
          </a:lstStyle>
          <a:p>
            <a:pPr>
              <a:defRPr/>
            </a:pPr>
            <a:fld id="{05B05E3F-84C6-4B07-99C1-30D478B35D3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00395033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88A04E-8ADC-D47F-3093-05C3FF1DA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81000"/>
            <a:ext cx="1056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Mastertitelformat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779D4E-BA3C-89CA-20D7-C063F9F38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752600"/>
            <a:ext cx="10566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Mastertextformat bearbeiten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</p:sldLayoutIdLst>
  <p:transition advClick="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E15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E1523"/>
          </a:solidFill>
          <a:latin typeface="Calibri Light" panose="020F03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E1523"/>
          </a:solidFill>
          <a:latin typeface="Calibri Light" panose="020F03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E1523"/>
          </a:solidFill>
          <a:latin typeface="Calibri Light" panose="020F03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E1523"/>
          </a:solidFill>
          <a:latin typeface="Calibri Light" panose="020F03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AE1523"/>
          </a:solidFill>
          <a:latin typeface="BellGothic Blk B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AE1523"/>
          </a:solidFill>
          <a:latin typeface="BellGothic Blk B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AE1523"/>
          </a:solidFill>
          <a:latin typeface="BellGothic Blk B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AE1523"/>
          </a:solidFill>
          <a:latin typeface="BellGothic Blk B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llGothic BT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llGothic BT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llGothic B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llGothic BT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llGothic BT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llGothic BT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llGothic BT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llGothic B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Untertitel 2">
            <a:extLst>
              <a:ext uri="{FF2B5EF4-FFF2-40B4-BE49-F238E27FC236}">
                <a16:creationId xmlns:a16="http://schemas.microsoft.com/office/drawing/2014/main" id="{6F3D177D-102B-4184-BB59-91DD8DE881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24113" y="4041775"/>
            <a:ext cx="7343775" cy="908050"/>
          </a:xfrm>
        </p:spPr>
        <p:txBody>
          <a:bodyPr/>
          <a:lstStyle/>
          <a:p>
            <a:r>
              <a:rPr lang="de-DE" altLang="de-DE">
                <a:latin typeface="Trebuchet MS" panose="020B0603020202020204" pitchFamily="34" charset="0"/>
              </a:rPr>
              <a:t>Schulbildung statt Kinderarbeit in Uganda</a:t>
            </a:r>
            <a:endParaRPr lang="de-CH" altLang="de-DE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9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Gras, draußen, Himmel, Kind enthält.&#10;&#10;Automatisch generierte Beschreibung">
            <a:extLst>
              <a:ext uri="{FF2B5EF4-FFF2-40B4-BE49-F238E27FC236}">
                <a16:creationId xmlns:a16="http://schemas.microsoft.com/office/drawing/2014/main" id="{E8F2DBED-2DFC-EC16-560D-D32590387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764" y="1133336"/>
            <a:ext cx="8371609" cy="4712556"/>
          </a:xfrm>
          <a:prstGeom prst="rect">
            <a:avLst/>
          </a:prstGeom>
        </p:spPr>
      </p:pic>
      <p:sp>
        <p:nvSpPr>
          <p:cNvPr id="17411" name="Text Box 4">
            <a:extLst>
              <a:ext uri="{FF2B5EF4-FFF2-40B4-BE49-F238E27FC236}">
                <a16:creationId xmlns:a16="http://schemas.microsoft.com/office/drawing/2014/main" id="{37BE0F77-A88E-F69A-5524-AC4D38AE6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27" y="2074718"/>
            <a:ext cx="3644900" cy="3124538"/>
          </a:xfrm>
          <a:prstGeom prst="rect">
            <a:avLst/>
          </a:prstGeom>
          <a:solidFill>
            <a:srgbClr val="AE15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154800" rIns="91440" bIns="226800" anchor="t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CH" altLang="de-DE" sz="2200" dirty="0">
                <a:solidFill>
                  <a:schemeClr val="bg1"/>
                </a:solidFill>
                <a:latin typeface="Trebuchet MS"/>
              </a:rPr>
              <a:t>Die Schulkinder tanzen und singen:</a:t>
            </a:r>
            <a:br>
              <a:rPr lang="de-CH" altLang="de-DE" sz="2200" dirty="0">
                <a:latin typeface="Trebuchet MS" panose="020B0603020202020204" pitchFamily="34" charset="0"/>
              </a:rPr>
            </a:br>
            <a:r>
              <a:rPr lang="de-CH" altLang="de-DE" sz="2200" dirty="0">
                <a:solidFill>
                  <a:schemeClr val="bg1"/>
                </a:solidFill>
                <a:latin typeface="Trebuchet MS"/>
              </a:rPr>
              <a:t>«Verliere nie die Hoffnung. Wir arbeiteten in den Minen und auf dem Wasser. Heute gehen wir zur Schule.»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4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7412" name="Titel 2">
            <a:extLst>
              <a:ext uri="{FF2B5EF4-FFF2-40B4-BE49-F238E27FC236}">
                <a16:creationId xmlns:a16="http://schemas.microsoft.com/office/drawing/2014/main" id="{63505AD9-2E05-F8D7-4A32-95352DDC7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271463"/>
            <a:ext cx="11630025" cy="366712"/>
          </a:xfrm>
        </p:spPr>
        <p:txBody>
          <a:bodyPr/>
          <a:lstStyle/>
          <a:p>
            <a:r>
              <a:rPr lang="de-CH" altLang="de-DE">
                <a:latin typeface="Trebuchet MS" panose="020B0603020202020204" pitchFamily="34" charset="0"/>
              </a:rPr>
              <a:t>Bildung statt Kinderarbeit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978877E5-D3B0-788E-BD77-107CCAECE3B8}"/>
              </a:ext>
            </a:extLst>
          </p:cNvPr>
          <p:cNvSpPr txBox="1">
            <a:spLocks noChangeArrowheads="1"/>
          </p:cNvSpPr>
          <p:nvPr/>
        </p:nvSpPr>
        <p:spPr>
          <a:xfrm>
            <a:off x="280988" y="660400"/>
            <a:ext cx="11630025" cy="403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de-CH" altLang="de-DE" sz="2200" dirty="0">
                <a:solidFill>
                  <a:schemeClr val="bg1"/>
                </a:solidFill>
                <a:latin typeface="+mj-lt"/>
              </a:rPr>
              <a:t>Die Erfolge</a:t>
            </a:r>
          </a:p>
        </p:txBody>
      </p:sp>
    </p:spTree>
  </p:cSld>
  <p:clrMapOvr>
    <a:masterClrMapping/>
  </p:clrMapOvr>
  <p:transition advClick="0" advTm="11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Ein Bild, das Gelände, draußen, Baum, Erde enthält.&#10;&#10;Automatisch generierte Beschreibung">
            <a:extLst>
              <a:ext uri="{FF2B5EF4-FFF2-40B4-BE49-F238E27FC236}">
                <a16:creationId xmlns:a16="http://schemas.microsoft.com/office/drawing/2014/main" id="{139DF9D3-3A02-4FF1-836E-F72606A46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5470" y="1130088"/>
            <a:ext cx="7081673" cy="50485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459" name="Titel 2">
            <a:extLst>
              <a:ext uri="{FF2B5EF4-FFF2-40B4-BE49-F238E27FC236}">
                <a16:creationId xmlns:a16="http://schemas.microsoft.com/office/drawing/2014/main" id="{5DE6E812-EB53-8A21-EA9C-CEFED30EF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271463"/>
            <a:ext cx="11630025" cy="366712"/>
          </a:xfrm>
        </p:spPr>
        <p:txBody>
          <a:bodyPr/>
          <a:lstStyle/>
          <a:p>
            <a:r>
              <a:rPr lang="de-CH" altLang="de-DE">
                <a:latin typeface="Trebuchet MS" panose="020B0603020202020204" pitchFamily="34" charset="0"/>
              </a:rPr>
              <a:t>Bildung statt Kinderarbeit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7DA0BE8-0A4E-0404-74F3-E7BAAEBA9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230" y="1557156"/>
            <a:ext cx="3916363" cy="4447977"/>
          </a:xfrm>
          <a:prstGeom prst="rect">
            <a:avLst/>
          </a:prstGeom>
          <a:solidFill>
            <a:srgbClr val="AE1523"/>
          </a:solidFill>
          <a:ln>
            <a:noFill/>
          </a:ln>
        </p:spPr>
        <p:txBody>
          <a:bodyPr lIns="198000" tIns="154800" rIns="91440" bIns="226800" anchor="t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de-CH" altLang="de-DE" sz="2200" dirty="0">
                <a:solidFill>
                  <a:schemeClr val="bg1"/>
                </a:solidFill>
                <a:latin typeface="Trebuchet MS"/>
              </a:rPr>
              <a:t>Es gibt immer noch Kinder, die in den Minen oder als Fischer arbeiten. </a:t>
            </a:r>
            <a:endParaRPr lang="de-CH" altLang="de-DE" sz="2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CH" altLang="de-DE" sz="2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200" dirty="0">
                <a:solidFill>
                  <a:schemeClr val="bg1"/>
                </a:solidFill>
              </a:rPr>
              <a:t>Hilf heute mit 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de-CH" altLang="de-DE" sz="2200" dirty="0">
                <a:solidFill>
                  <a:schemeClr val="bg1"/>
                </a:solidFill>
                <a:latin typeface="Trebuchet MS"/>
              </a:rPr>
              <a:t>den Unterricht für diese Kinder 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de-CH" altLang="de-DE" sz="2200" dirty="0">
                <a:solidFill>
                  <a:schemeClr val="bg1"/>
                </a:solidFill>
              </a:rPr>
              <a:t>die Weiterbildung ihrer Eltern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endParaRPr lang="de-CH" altLang="de-DE" sz="2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200" dirty="0">
                <a:solidFill>
                  <a:schemeClr val="bg1"/>
                </a:solidFill>
              </a:rPr>
              <a:t>mit einer Spende zu ermöglichen.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CEA594D9-5678-8B5F-9D43-684C63FB49E1}"/>
              </a:ext>
            </a:extLst>
          </p:cNvPr>
          <p:cNvSpPr txBox="1">
            <a:spLocks noChangeArrowheads="1"/>
          </p:cNvSpPr>
          <p:nvPr/>
        </p:nvSpPr>
        <p:spPr>
          <a:xfrm>
            <a:off x="280988" y="660400"/>
            <a:ext cx="11630025" cy="403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de-CH" altLang="de-DE" sz="2200" dirty="0">
                <a:solidFill>
                  <a:schemeClr val="bg1"/>
                </a:solidFill>
              </a:rPr>
              <a:t>Helfen Sie mit, einen Unterschied zu machen.</a:t>
            </a:r>
            <a:endParaRPr lang="de-CH" altLang="de-DE" sz="2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11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C98780A3-71D5-3760-AC90-47FAD006C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271463"/>
            <a:ext cx="11630025" cy="366712"/>
          </a:xfrm>
        </p:spPr>
        <p:txBody>
          <a:bodyPr/>
          <a:lstStyle/>
          <a:p>
            <a:r>
              <a:rPr lang="de-CH" altLang="de-DE">
                <a:latin typeface="Trebuchet MS" panose="020B0603020202020204" pitchFamily="34" charset="0"/>
              </a:rPr>
              <a:t>Bildung statt Kinderarbeit</a:t>
            </a:r>
          </a:p>
        </p:txBody>
      </p:sp>
      <p:sp>
        <p:nvSpPr>
          <p:cNvPr id="20483" name="Rectangle 1028">
            <a:extLst>
              <a:ext uri="{FF2B5EF4-FFF2-40B4-BE49-F238E27FC236}">
                <a16:creationId xmlns:a16="http://schemas.microsoft.com/office/drawing/2014/main" id="{F614EBF4-833C-585B-3E1E-8B0B9A22E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3743325"/>
            <a:ext cx="7639050" cy="2954338"/>
          </a:xfrm>
          <a:prstGeom prst="rect">
            <a:avLst/>
          </a:prstGeom>
          <a:solidFill>
            <a:srgbClr val="AE15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200" dirty="0">
                <a:solidFill>
                  <a:schemeClr val="bg1"/>
                </a:solidFill>
                <a:latin typeface="Trebuchet MS"/>
              </a:rPr>
              <a:t>940 gefährdete Kinder besuchen neu die Schule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200" dirty="0">
                <a:solidFill>
                  <a:schemeClr val="bg1"/>
                </a:solidFill>
                <a:latin typeface="Trebuchet MS"/>
              </a:rPr>
              <a:t>500 Eltern sind in nachhaltige Landwirtschaft ausgebildet und in Spar- und Leihgruppen integriert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de-CH" altLang="de-DE" sz="2200" dirty="0">
                <a:solidFill>
                  <a:schemeClr val="bg1"/>
                </a:solidFill>
                <a:latin typeface="Trebuchet MS"/>
              </a:rPr>
              <a:t>8000 Kindern kennen ihre Rechte </a:t>
            </a:r>
            <a:endParaRPr lang="de-CH" altLang="de-DE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de-CH" altLang="de-DE" sz="2200" dirty="0">
                <a:solidFill>
                  <a:schemeClr val="bg1"/>
                </a:solidFill>
                <a:latin typeface="Trebuchet MS"/>
              </a:rPr>
              <a:t>Geplanter Beitrag von </a:t>
            </a:r>
            <a:r>
              <a:rPr lang="de-CH" altLang="de-DE" sz="2200" dirty="0" err="1">
                <a:solidFill>
                  <a:schemeClr val="bg1"/>
                </a:solidFill>
                <a:latin typeface="Trebuchet MS"/>
              </a:rPr>
              <a:t>TearFund</a:t>
            </a:r>
            <a:r>
              <a:rPr lang="de-CH" altLang="de-DE" sz="2200" dirty="0">
                <a:solidFill>
                  <a:schemeClr val="bg1"/>
                </a:solidFill>
                <a:latin typeface="Trebuchet MS"/>
              </a:rPr>
              <a:t> im 2024</a:t>
            </a:r>
            <a:r>
              <a:rPr lang="de-CH" altLang="de-DE" sz="2200">
                <a:solidFill>
                  <a:schemeClr val="bg1"/>
                </a:solidFill>
                <a:latin typeface="Trebuchet MS"/>
              </a:rPr>
              <a:t>:   176‘500</a:t>
            </a:r>
            <a:r>
              <a:rPr lang="de-CH" altLang="de-DE" sz="2200" dirty="0">
                <a:solidFill>
                  <a:schemeClr val="bg1"/>
                </a:solidFill>
                <a:latin typeface="Trebuchet MS"/>
              </a:rPr>
              <a:t>.-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0484" name="Grafik 2">
            <a:extLst>
              <a:ext uri="{FF2B5EF4-FFF2-40B4-BE49-F238E27FC236}">
                <a16:creationId xmlns:a16="http://schemas.microsoft.com/office/drawing/2014/main" id="{F1E9D11F-8112-B1D6-3750-5CA7103DD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6813" y="1123950"/>
            <a:ext cx="344805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Grafik 4">
            <a:extLst>
              <a:ext uri="{FF2B5EF4-FFF2-40B4-BE49-F238E27FC236}">
                <a16:creationId xmlns:a16="http://schemas.microsoft.com/office/drawing/2014/main" id="{CA022067-2CE2-32C8-E15A-E0D80A15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7813" y="1123950"/>
            <a:ext cx="344805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5787EEAF-425F-D12E-21B0-68C842574232}"/>
              </a:ext>
            </a:extLst>
          </p:cNvPr>
          <p:cNvSpPr txBox="1">
            <a:spLocks noChangeArrowheads="1"/>
          </p:cNvSpPr>
          <p:nvPr/>
        </p:nvSpPr>
        <p:spPr>
          <a:xfrm>
            <a:off x="280988" y="660400"/>
            <a:ext cx="11630025" cy="403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de-CH" altLang="de-DE" sz="2200" dirty="0">
                <a:solidFill>
                  <a:schemeClr val="bg1"/>
                </a:solidFill>
              </a:rPr>
              <a:t>Hilf mit, einen Unterschied zu machen.</a:t>
            </a:r>
            <a:endParaRPr lang="de-CH" altLang="de-DE" sz="2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11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13" descr="Ein Bild, das Person, Kleidung, draußen, Gras enthält.&#10;&#10;Automatisch generierte Beschreibung">
            <a:extLst>
              <a:ext uri="{FF2B5EF4-FFF2-40B4-BE49-F238E27FC236}">
                <a16:creationId xmlns:a16="http://schemas.microsoft.com/office/drawing/2014/main" id="{C76C3E62-85A8-B89A-A4A0-7060388BF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3" y="1223963"/>
            <a:ext cx="7623175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el 2">
            <a:extLst>
              <a:ext uri="{FF2B5EF4-FFF2-40B4-BE49-F238E27FC236}">
                <a16:creationId xmlns:a16="http://schemas.microsoft.com/office/drawing/2014/main" id="{2A3E1F74-8427-830A-4DD8-9C7A5B54D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271463"/>
            <a:ext cx="11630025" cy="366712"/>
          </a:xfrm>
        </p:spPr>
        <p:txBody>
          <a:bodyPr/>
          <a:lstStyle/>
          <a:p>
            <a:r>
              <a:rPr lang="de-CH" altLang="de-DE">
                <a:latin typeface="Trebuchet MS" panose="020B0603020202020204" pitchFamily="34" charset="0"/>
              </a:rPr>
              <a:t>Bildung statt Kinderarbeit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6268CE61-7D39-1A5B-D2EC-4587A435E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398588"/>
            <a:ext cx="3149600" cy="2076450"/>
          </a:xfrm>
          <a:prstGeom prst="rect">
            <a:avLst/>
          </a:prstGeom>
          <a:solidFill>
            <a:srgbClr val="AE15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154800" bIns="226800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200" dirty="0">
                <a:solidFill>
                  <a:schemeClr val="bg1"/>
                </a:solidFill>
                <a:latin typeface="Trebuchet MS" panose="020B0603020202020204" pitchFamily="34" charset="0"/>
              </a:rPr>
              <a:t>Die neuen Schulkinder sind motiviert.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200" dirty="0">
                <a:solidFill>
                  <a:schemeClr val="bg1"/>
                </a:solidFill>
                <a:latin typeface="Trebuchet MS" panose="020B0603020202020204" pitchFamily="34" charset="0"/>
              </a:rPr>
              <a:t>Wir bedanken uns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200" dirty="0">
                <a:solidFill>
                  <a:schemeClr val="bg1"/>
                </a:solidFill>
                <a:latin typeface="Trebuchet MS" panose="020B0603020202020204" pitchFamily="34" charset="0"/>
              </a:rPr>
              <a:t>in Ihrem Namen! 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44845857-F91C-AD0B-D38B-41C4AAA30D25}"/>
              </a:ext>
            </a:extLst>
          </p:cNvPr>
          <p:cNvSpPr txBox="1">
            <a:spLocks noChangeArrowheads="1"/>
          </p:cNvSpPr>
          <p:nvPr/>
        </p:nvSpPr>
        <p:spPr>
          <a:xfrm>
            <a:off x="280988" y="660400"/>
            <a:ext cx="11630025" cy="403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de-CH" altLang="de-DE" sz="2200" dirty="0">
                <a:solidFill>
                  <a:schemeClr val="bg1"/>
                </a:solidFill>
                <a:latin typeface="+mj-lt"/>
              </a:rPr>
              <a:t>Danke !</a:t>
            </a:r>
          </a:p>
        </p:txBody>
      </p:sp>
    </p:spTree>
  </p:cSld>
  <p:clrMapOvr>
    <a:masterClrMapping/>
  </p:clrMapOvr>
  <p:transition advClick="0" advTm="11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platzhalter 3">
            <a:extLst>
              <a:ext uri="{FF2B5EF4-FFF2-40B4-BE49-F238E27FC236}">
                <a16:creationId xmlns:a16="http://schemas.microsoft.com/office/drawing/2014/main" id="{DECDD255-15B7-CF70-9B54-D7553A9E7745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280988" y="638175"/>
            <a:ext cx="11630025" cy="403225"/>
          </a:xfrm>
        </p:spPr>
        <p:txBody>
          <a:bodyPr/>
          <a:lstStyle/>
          <a:p>
            <a:pPr>
              <a:defRPr/>
            </a:pPr>
            <a:r>
              <a:rPr lang="de-CH" altLang="de-DE" sz="2200" dirty="0">
                <a:latin typeface="+mj-lt"/>
              </a:rPr>
              <a:t>Dank unserem Engagement können sich Menschen aus der Armut befreien.</a:t>
            </a:r>
          </a:p>
        </p:txBody>
      </p:sp>
      <p:sp>
        <p:nvSpPr>
          <p:cNvPr id="11267" name="Titel 2">
            <a:extLst>
              <a:ext uri="{FF2B5EF4-FFF2-40B4-BE49-F238E27FC236}">
                <a16:creationId xmlns:a16="http://schemas.microsoft.com/office/drawing/2014/main" id="{6103E6E7-D5F3-F178-84B8-225D5B642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271463"/>
            <a:ext cx="11630025" cy="366712"/>
          </a:xfrm>
        </p:spPr>
        <p:txBody>
          <a:bodyPr/>
          <a:lstStyle/>
          <a:p>
            <a:r>
              <a:rPr lang="de-CH" altLang="de-DE">
                <a:latin typeface="Trebuchet MS" panose="020B0603020202020204" pitchFamily="34" charset="0"/>
              </a:rPr>
              <a:t>Vision von TearFund Schweiz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5EEDFCE-2CED-406D-9F6D-C3B7A05F3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8" name="Inhaltsplatzhalter 5" descr="Ein Bild, das Person, Lokale Speisen, Naturkost, Vollwertkost enthält.&#10;&#10;Automatisch generierte Beschreibung">
            <a:extLst>
              <a:ext uri="{FF2B5EF4-FFF2-40B4-BE49-F238E27FC236}">
                <a16:creationId xmlns:a16="http://schemas.microsoft.com/office/drawing/2014/main" id="{4E6BDE8E-3079-4F76-9DD3-C4595BB7EB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41950" y="1151903"/>
            <a:ext cx="7503319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raußen, Gelände, Baum, Kleidung enthält.&#10;&#10;Beschreibung automatisch generiert.">
            <a:extLst>
              <a:ext uri="{FF2B5EF4-FFF2-40B4-BE49-F238E27FC236}">
                <a16:creationId xmlns:a16="http://schemas.microsoft.com/office/drawing/2014/main" id="{6AD4B44C-05B5-A5C9-8335-047803FD3B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241" y="1210178"/>
            <a:ext cx="7722177" cy="4931212"/>
          </a:xfrm>
          <a:prstGeom prst="rect">
            <a:avLst/>
          </a:prstGeom>
        </p:spPr>
      </p:pic>
      <p:sp>
        <p:nvSpPr>
          <p:cNvPr id="12291" name="Titel 2">
            <a:extLst>
              <a:ext uri="{FF2B5EF4-FFF2-40B4-BE49-F238E27FC236}">
                <a16:creationId xmlns:a16="http://schemas.microsoft.com/office/drawing/2014/main" id="{5BB01177-1A05-36B4-8465-C96ECF8AF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271463"/>
            <a:ext cx="11630025" cy="366712"/>
          </a:xfrm>
        </p:spPr>
        <p:txBody>
          <a:bodyPr/>
          <a:lstStyle/>
          <a:p>
            <a:r>
              <a:rPr lang="de-CH" altLang="de-DE">
                <a:latin typeface="Trebuchet MS" panose="020B0603020202020204" pitchFamily="34" charset="0"/>
              </a:rPr>
              <a:t>Bildung statt Kinderarbeit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BAFDC500-6179-BDF4-EBB1-B3D327DC4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2708275"/>
            <a:ext cx="3286125" cy="2417763"/>
          </a:xfrm>
          <a:prstGeom prst="rect">
            <a:avLst/>
          </a:prstGeom>
          <a:solidFill>
            <a:srgbClr val="AE15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154800" bIns="226800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200">
                <a:solidFill>
                  <a:schemeClr val="bg1"/>
                </a:solidFill>
                <a:latin typeface="Trebuchet MS" panose="020B0603020202020204" pitchFamily="34" charset="0"/>
              </a:rPr>
              <a:t>Aufgrund grosser Armut im Südosten Ugandas schicken viele Familien ihre Kinder in die Goldminen statt in die Schule. </a:t>
            </a:r>
          </a:p>
        </p:txBody>
      </p:sp>
      <p:sp>
        <p:nvSpPr>
          <p:cNvPr id="12294" name="Textplatzhalter 1">
            <a:extLst>
              <a:ext uri="{FF2B5EF4-FFF2-40B4-BE49-F238E27FC236}">
                <a16:creationId xmlns:a16="http://schemas.microsoft.com/office/drawing/2014/main" id="{73EAA14B-607D-C16F-E2B8-1758B8226620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280988" y="660400"/>
            <a:ext cx="11630025" cy="403225"/>
          </a:xfrm>
        </p:spPr>
        <p:txBody>
          <a:bodyPr/>
          <a:lstStyle/>
          <a:p>
            <a:pPr>
              <a:defRPr/>
            </a:pPr>
            <a:r>
              <a:rPr lang="de-CH" altLang="de-DE" sz="2200" dirty="0">
                <a:latin typeface="+mj-lt"/>
              </a:rPr>
              <a:t>Die Ausgangslage</a:t>
            </a:r>
          </a:p>
        </p:txBody>
      </p:sp>
    </p:spTree>
  </p:cSld>
  <p:clrMapOvr>
    <a:masterClrMapping/>
  </p:clrMapOvr>
  <p:transition advTm="11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2">
            <a:extLst>
              <a:ext uri="{FF2B5EF4-FFF2-40B4-BE49-F238E27FC236}">
                <a16:creationId xmlns:a16="http://schemas.microsoft.com/office/drawing/2014/main" id="{8191EDCE-F8A8-4617-1FBC-B406535ED1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5188" y="1133475"/>
            <a:ext cx="7489825" cy="5592763"/>
          </a:xfrm>
          <a:noFill/>
        </p:spPr>
      </p:pic>
      <p:sp>
        <p:nvSpPr>
          <p:cNvPr id="13315" name="Text Box 4">
            <a:extLst>
              <a:ext uri="{FF2B5EF4-FFF2-40B4-BE49-F238E27FC236}">
                <a16:creationId xmlns:a16="http://schemas.microsoft.com/office/drawing/2014/main" id="{FD1E1B1E-BAD5-B8D5-0E4F-87037C566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3276600"/>
            <a:ext cx="3284537" cy="2755900"/>
          </a:xfrm>
          <a:prstGeom prst="rect">
            <a:avLst/>
          </a:prstGeom>
          <a:solidFill>
            <a:srgbClr val="AE15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154800" bIns="226800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200" dirty="0">
                <a:solidFill>
                  <a:schemeClr val="bg1"/>
                </a:solidFill>
                <a:latin typeface="Trebuchet MS" panose="020B0603020202020204" pitchFamily="34" charset="0"/>
              </a:rPr>
              <a:t>Seit im Jahr 2000 Gold in der Region entdeckt wurde, gibt es zusätzlich viele kleine, informelle Goldminen wo Kinder nach Gold graben. </a:t>
            </a:r>
          </a:p>
        </p:txBody>
      </p:sp>
      <p:sp>
        <p:nvSpPr>
          <p:cNvPr id="13316" name="Titel 2">
            <a:extLst>
              <a:ext uri="{FF2B5EF4-FFF2-40B4-BE49-F238E27FC236}">
                <a16:creationId xmlns:a16="http://schemas.microsoft.com/office/drawing/2014/main" id="{251C8E51-0E28-8C90-F9D7-A49297CB8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271463"/>
            <a:ext cx="11630025" cy="366712"/>
          </a:xfrm>
        </p:spPr>
        <p:txBody>
          <a:bodyPr/>
          <a:lstStyle/>
          <a:p>
            <a:r>
              <a:rPr lang="de-CH" altLang="de-DE" dirty="0">
                <a:latin typeface="Trebuchet MS" panose="020B0603020202020204" pitchFamily="34" charset="0"/>
              </a:rPr>
              <a:t>Bildung statt Kinderarbeit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4222CD1B-7E45-A9B2-296B-AE0BD40129F0}"/>
              </a:ext>
            </a:extLst>
          </p:cNvPr>
          <p:cNvSpPr txBox="1">
            <a:spLocks noChangeArrowheads="1"/>
          </p:cNvSpPr>
          <p:nvPr/>
        </p:nvSpPr>
        <p:spPr>
          <a:xfrm>
            <a:off x="280988" y="660400"/>
            <a:ext cx="11630025" cy="403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de-CH" altLang="de-DE" sz="2200" dirty="0">
                <a:solidFill>
                  <a:schemeClr val="bg1"/>
                </a:solidFill>
                <a:latin typeface="+mj-lt"/>
              </a:rPr>
              <a:t>Die Ausgangslage</a:t>
            </a:r>
          </a:p>
        </p:txBody>
      </p:sp>
    </p:spTree>
  </p:cSld>
  <p:clrMapOvr>
    <a:masterClrMapping/>
  </p:clrMapOvr>
  <p:transition advClick="0" advTm="11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1" descr="Ein Bild, das draußen, Wolke, Wasser, Himmel enthält.&#10;&#10;Beschreibung automatisch generiert.">
            <a:extLst>
              <a:ext uri="{FF2B5EF4-FFF2-40B4-BE49-F238E27FC236}">
                <a16:creationId xmlns:a16="http://schemas.microsoft.com/office/drawing/2014/main" id="{4DF68716-16D2-431D-BC77-D323AC3478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60585" y="1133745"/>
            <a:ext cx="6665168" cy="500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DC92D133-BFF0-47F8-ABA4-754EC9BA9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6250" y="1853825"/>
            <a:ext cx="3284537" cy="3432315"/>
          </a:xfrm>
          <a:prstGeom prst="rect">
            <a:avLst/>
          </a:prstGeom>
          <a:solidFill>
            <a:srgbClr val="AE15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154800" bIns="226800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200" dirty="0">
                <a:solidFill>
                  <a:schemeClr val="bg1"/>
                </a:solidFill>
                <a:latin typeface="Trebuchet MS" panose="020B0603020202020204" pitchFamily="34" charset="0"/>
              </a:rPr>
              <a:t>Jedes 4.Kind in Uganda ist von Kinderarbeit betroffen. Viele verrichten gefährliche Arbeiten wie fischen. Die Kinder können nicht schwimmen und ertrinken, wenn ihre Boote kentern. 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0589DD77-98F2-4E5A-929D-346BC0986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271463"/>
            <a:ext cx="11630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bg1"/>
                </a:solidFill>
                <a:latin typeface="Trade Gothic LT Std" panose="000005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BellGothic Blk B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BellGothic Blk B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BellGothic Blk B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BellGothic Blk BT" charset="0"/>
              </a:defRPr>
            </a:lvl9pPr>
          </a:lstStyle>
          <a:p>
            <a:r>
              <a:rPr lang="de-CH" altLang="de-DE" kern="0" dirty="0">
                <a:latin typeface="Trebuchet MS" panose="020B0603020202020204" pitchFamily="34" charset="0"/>
              </a:rPr>
              <a:t>Bildung statt Kinderarbeit</a:t>
            </a:r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2FE3F7C6-2EBE-46CC-999F-2F64C662C448}"/>
              </a:ext>
            </a:extLst>
          </p:cNvPr>
          <p:cNvSpPr txBox="1">
            <a:spLocks noChangeArrowheads="1"/>
          </p:cNvSpPr>
          <p:nvPr/>
        </p:nvSpPr>
        <p:spPr>
          <a:xfrm>
            <a:off x="280988" y="660400"/>
            <a:ext cx="11630025" cy="403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de-CH" altLang="de-DE" sz="2200" dirty="0">
                <a:solidFill>
                  <a:schemeClr val="bg1"/>
                </a:solidFill>
                <a:latin typeface="+mj-lt"/>
              </a:rPr>
              <a:t>Die Ausgangslage</a:t>
            </a:r>
          </a:p>
        </p:txBody>
      </p:sp>
    </p:spTree>
    <p:extLst>
      <p:ext uri="{BB962C8B-B14F-4D97-AF65-F5344CB8AC3E}">
        <p14:creationId xmlns:p14="http://schemas.microsoft.com/office/powerpoint/2010/main" val="1324814797"/>
      </p:ext>
    </p:extLst>
  </p:cSld>
  <p:clrMapOvr>
    <a:masterClrMapping/>
  </p:clrMapOvr>
  <p:transition advClick="0" advTm="11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nhaltsplatzhalter 3" descr="Ein Bild, das draußen, Baum, Kleidung, Person enthält.&#10;&#10;Automatisch generierte Beschreibung">
            <a:extLst>
              <a:ext uri="{FF2B5EF4-FFF2-40B4-BE49-F238E27FC236}">
                <a16:creationId xmlns:a16="http://schemas.microsoft.com/office/drawing/2014/main" id="{B9B259EE-38E0-45B5-4242-FD676F7D9B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4738" y="1133475"/>
            <a:ext cx="7502525" cy="5002213"/>
          </a:xfrm>
        </p:spPr>
      </p:pic>
      <p:sp>
        <p:nvSpPr>
          <p:cNvPr id="14339" name="Text Box 4">
            <a:extLst>
              <a:ext uri="{FF2B5EF4-FFF2-40B4-BE49-F238E27FC236}">
                <a16:creationId xmlns:a16="http://schemas.microsoft.com/office/drawing/2014/main" id="{3894FA90-5AAE-8876-33B3-C61EC997A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704" y="1544349"/>
            <a:ext cx="4277303" cy="1401762"/>
          </a:xfrm>
          <a:prstGeom prst="rect">
            <a:avLst/>
          </a:prstGeom>
          <a:solidFill>
            <a:srgbClr val="AE15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000" tIns="154800" rIns="91440" bIns="226800" anchor="t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CH" altLang="de-DE" sz="2200" dirty="0">
                <a:solidFill>
                  <a:schemeClr val="bg1"/>
                </a:solidFill>
                <a:latin typeface="Trebuchet MS"/>
              </a:rPr>
              <a:t>940 arbeitende Kinder aus dem </a:t>
            </a:r>
            <a:r>
              <a:rPr lang="de-CH" altLang="de-DE" sz="2200" dirty="0" err="1">
                <a:solidFill>
                  <a:schemeClr val="bg1"/>
                </a:solidFill>
                <a:latin typeface="Trebuchet MS"/>
              </a:rPr>
              <a:t>Namayingo</a:t>
            </a:r>
            <a:r>
              <a:rPr lang="de-CH" altLang="de-DE" sz="2200" dirty="0">
                <a:solidFill>
                  <a:schemeClr val="bg1"/>
                </a:solidFill>
                <a:latin typeface="Trebuchet MS"/>
              </a:rPr>
              <a:t>-Bezirk werden neu in der Schule integriert.</a:t>
            </a:r>
          </a:p>
        </p:txBody>
      </p:sp>
      <p:sp>
        <p:nvSpPr>
          <p:cNvPr id="14340" name="Titel 2">
            <a:extLst>
              <a:ext uri="{FF2B5EF4-FFF2-40B4-BE49-F238E27FC236}">
                <a16:creationId xmlns:a16="http://schemas.microsoft.com/office/drawing/2014/main" id="{705CA2AA-80A3-FB65-88DB-804ADCAD9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271463"/>
            <a:ext cx="11630025" cy="366712"/>
          </a:xfrm>
        </p:spPr>
        <p:txBody>
          <a:bodyPr/>
          <a:lstStyle/>
          <a:p>
            <a:r>
              <a:rPr lang="de-CH" altLang="de-DE">
                <a:latin typeface="Trebuchet MS" panose="020B0603020202020204" pitchFamily="34" charset="0"/>
              </a:rPr>
              <a:t>Bildung statt Kinderarbeit</a:t>
            </a:r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4BDBCEB4-E743-5FBE-77CE-65F700EF73E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280988" y="660400"/>
            <a:ext cx="11630025" cy="403225"/>
          </a:xfrm>
        </p:spPr>
        <p:txBody>
          <a:bodyPr/>
          <a:lstStyle/>
          <a:p>
            <a:pPr>
              <a:defRPr/>
            </a:pPr>
            <a:r>
              <a:rPr lang="de-CH" altLang="de-DE" sz="2200" kern="1200" dirty="0">
                <a:latin typeface="+mj-lt"/>
              </a:rPr>
              <a:t>Die Projektziele</a:t>
            </a:r>
          </a:p>
        </p:txBody>
      </p:sp>
    </p:spTree>
  </p:cSld>
  <p:clrMapOvr>
    <a:masterClrMapping/>
  </p:clrMapOvr>
  <p:transition advClick="0" advTm="11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2" descr="Ein Bild, das draußen, Pflanze, Landarbeiter, Landwirt enthält.&#10;&#10;Automatisch generierte Beschreibung">
            <a:extLst>
              <a:ext uri="{FF2B5EF4-FFF2-40B4-BE49-F238E27FC236}">
                <a16:creationId xmlns:a16="http://schemas.microsoft.com/office/drawing/2014/main" id="{81B25046-3871-FC30-8A6B-AB1850DDB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338" y="1149350"/>
            <a:ext cx="8594725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B4F5CF1-422A-FA70-63DC-D553F4F25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271463"/>
            <a:ext cx="11630025" cy="3667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bg1"/>
                </a:solidFill>
                <a:latin typeface="Trade Gothic LT Std" panose="000005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Trebuchet MS" panose="020B0603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Trebuchet MS" panose="020B0603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Trebuchet MS" panose="020B0603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BellGothic Blk B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BellGothic Blk B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BellGothic Blk B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BellGothic Blk BT" charset="0"/>
              </a:defRPr>
            </a:lvl9pPr>
          </a:lstStyle>
          <a:p>
            <a:pPr>
              <a:defRPr/>
            </a:pPr>
            <a:r>
              <a:rPr lang="de-CH" altLang="de-DE" kern="0" dirty="0">
                <a:latin typeface="Trebuchet MS" panose="020B0603020202020204" pitchFamily="34" charset="0"/>
              </a:rPr>
              <a:t>Bildung statt Kinderarbeit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965C99BF-E1E9-DA3A-FB0C-A955D9085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2393950"/>
            <a:ext cx="4170363" cy="2078038"/>
          </a:xfrm>
          <a:prstGeom prst="rect">
            <a:avLst/>
          </a:prstGeom>
          <a:solidFill>
            <a:srgbClr val="AE15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154800" bIns="226800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200">
                <a:solidFill>
                  <a:schemeClr val="bg1"/>
                </a:solidFill>
                <a:latin typeface="Trebuchet MS" panose="020B0603020202020204" pitchFamily="34" charset="0"/>
              </a:rPr>
              <a:t>Die Familien der Kinder werden geschult in nachhaltige Anbaumethoden. So ist die Existenz der Familie gesichert. </a:t>
            </a:r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635C5D1F-DCAC-6ACF-EC9B-7C43B53CD936}"/>
              </a:ext>
            </a:extLst>
          </p:cNvPr>
          <p:cNvSpPr txBox="1">
            <a:spLocks noChangeArrowheads="1"/>
          </p:cNvSpPr>
          <p:nvPr/>
        </p:nvSpPr>
        <p:spPr>
          <a:xfrm>
            <a:off x="280988" y="660400"/>
            <a:ext cx="11630025" cy="403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de-CH" altLang="de-DE" sz="2200" dirty="0">
                <a:solidFill>
                  <a:schemeClr val="bg1"/>
                </a:solidFill>
                <a:latin typeface="+mj-lt"/>
              </a:rPr>
              <a:t>Die Projektziele</a:t>
            </a:r>
          </a:p>
        </p:txBody>
      </p:sp>
    </p:spTree>
  </p:cSld>
  <p:clrMapOvr>
    <a:masterClrMapping/>
  </p:clrMapOvr>
  <p:transition advClick="0" advTm="11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nhaltsplatzhalter 4" descr="Ein Bild, das Person, Kleidung, Lokale Speisen, Vollwertkost enthält.&#10;&#10;Automatisch generierte Beschreibung">
            <a:extLst>
              <a:ext uri="{FF2B5EF4-FFF2-40B4-BE49-F238E27FC236}">
                <a16:creationId xmlns:a16="http://schemas.microsoft.com/office/drawing/2014/main" id="{6D408AAA-0638-1917-9E2A-51C7AB41E2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875" y="1133475"/>
            <a:ext cx="7502525" cy="5002213"/>
          </a:xfr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B4F2CE34-519C-42E6-A16E-356B96D57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271463"/>
            <a:ext cx="11630025" cy="3667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bg1"/>
                </a:solidFill>
                <a:latin typeface="Trade Gothic LT Std" panose="000005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Trebuchet MS" panose="020B0603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Trebuchet MS" panose="020B0603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Trebuchet MS" panose="020B0603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BellGothic Blk B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BellGothic Blk B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BellGothic Blk B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E1523"/>
                </a:solidFill>
                <a:latin typeface="BellGothic Blk BT" charset="0"/>
              </a:defRPr>
            </a:lvl9pPr>
          </a:lstStyle>
          <a:p>
            <a:pPr>
              <a:defRPr/>
            </a:pPr>
            <a:r>
              <a:rPr lang="de-CH" altLang="de-DE" kern="0" dirty="0">
                <a:latin typeface="Trebuchet MS" panose="020B0603020202020204" pitchFamily="34" charset="0"/>
              </a:rPr>
              <a:t>Bildung statt Kinderarbeit</a:t>
            </a: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4F0A9218-0CCC-EA2C-74DF-8BBCB3C8920A}"/>
              </a:ext>
            </a:extLst>
          </p:cNvPr>
          <p:cNvSpPr txBox="1">
            <a:spLocks noChangeArrowheads="1"/>
          </p:cNvSpPr>
          <p:nvPr/>
        </p:nvSpPr>
        <p:spPr>
          <a:xfrm>
            <a:off x="280988" y="660400"/>
            <a:ext cx="11630025" cy="403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de-CH" altLang="de-DE" sz="2200" dirty="0">
                <a:solidFill>
                  <a:schemeClr val="bg1"/>
                </a:solidFill>
                <a:latin typeface="+mj-lt"/>
              </a:rPr>
              <a:t>Die Erfolge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463FC1F-D3A5-E558-4F56-C219BC932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1854200"/>
            <a:ext cx="3924300" cy="3838580"/>
          </a:xfrm>
          <a:prstGeom prst="rect">
            <a:avLst/>
          </a:prstGeom>
          <a:solidFill>
            <a:srgbClr val="AE1523"/>
          </a:solidFill>
          <a:ln>
            <a:noFill/>
          </a:ln>
        </p:spPr>
        <p:txBody>
          <a:bodyPr lIns="198000" tIns="154800" rIns="91440" bIns="226800" anchor="t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de-CH" sz="2200" dirty="0">
                <a:solidFill>
                  <a:schemeClr val="bg1"/>
                </a:solidFill>
              </a:rPr>
              <a:t>«Ich habe ein neues Gold gefunden und unsere Familie hat nun genug.»</a:t>
            </a:r>
          </a:p>
          <a:p>
            <a:pPr algn="ctr">
              <a:buFontTx/>
              <a:buNone/>
              <a:defRPr/>
            </a:pPr>
            <a:r>
              <a:rPr lang="de-CH" sz="2200" dirty="0">
                <a:solidFill>
                  <a:schemeClr val="bg1"/>
                </a:solidFill>
              </a:rPr>
              <a:t>R.O.</a:t>
            </a:r>
          </a:p>
          <a:p>
            <a:pPr algn="ctr">
              <a:defRPr/>
            </a:pPr>
            <a:endParaRPr lang="de-CH" sz="2200" dirty="0">
              <a:solidFill>
                <a:schemeClr val="bg1"/>
              </a:solidFill>
            </a:endParaRPr>
          </a:p>
          <a:p>
            <a:pPr algn="ctr">
              <a:buFontTx/>
              <a:buNone/>
              <a:defRPr/>
            </a:pPr>
            <a:r>
              <a:rPr lang="de-CH" sz="2200" dirty="0">
                <a:solidFill>
                  <a:schemeClr val="bg1"/>
                </a:solidFill>
              </a:rPr>
              <a:t>Das neue Gold: </a:t>
            </a:r>
          </a:p>
          <a:p>
            <a:pPr algn="ctr">
              <a:buFontTx/>
              <a:buNone/>
              <a:defRPr/>
            </a:pPr>
            <a:r>
              <a:rPr lang="de-CH" sz="2200" dirty="0">
                <a:solidFill>
                  <a:schemeClr val="bg1"/>
                </a:solidFill>
              </a:rPr>
              <a:t>Schulunterricht </a:t>
            </a:r>
          </a:p>
          <a:p>
            <a:pPr algn="ctr">
              <a:buNone/>
              <a:defRPr/>
            </a:pPr>
            <a:r>
              <a:rPr lang="de-CH" sz="2200" dirty="0">
                <a:solidFill>
                  <a:schemeClr val="bg1"/>
                </a:solidFill>
                <a:latin typeface="Trebuchet MS"/>
              </a:rPr>
              <a:t>und genug Verdienst </a:t>
            </a:r>
            <a:endParaRPr lang="de-CH" sz="2200" b="1" kern="0" dirty="0">
              <a:solidFill>
                <a:schemeClr val="bg1"/>
              </a:solidFill>
            </a:endParaRPr>
          </a:p>
          <a:p>
            <a:pPr algn="ctr">
              <a:buNone/>
              <a:defRPr/>
            </a:pPr>
            <a:r>
              <a:rPr lang="de-CH" sz="2200" dirty="0">
                <a:solidFill>
                  <a:schemeClr val="bg1"/>
                </a:solidFill>
                <a:latin typeface="Trebuchet MS"/>
              </a:rPr>
              <a:t>dank Verkaufsstand</a:t>
            </a:r>
            <a:endParaRPr lang="de-CH" sz="2200" b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1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nhaltsplatzhalter 4" descr="Ein Bild, das Kleidung, Person, draußen, Pflanze enthält.&#10;&#10;Automatisch generierte Beschreibung">
            <a:extLst>
              <a:ext uri="{FF2B5EF4-FFF2-40B4-BE49-F238E27FC236}">
                <a16:creationId xmlns:a16="http://schemas.microsoft.com/office/drawing/2014/main" id="{15A9455B-A315-3574-8F46-9E75961100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74763"/>
            <a:ext cx="8447088" cy="4494212"/>
          </a:xfrm>
        </p:spPr>
      </p:pic>
      <p:sp>
        <p:nvSpPr>
          <p:cNvPr id="18435" name="Titel 2">
            <a:extLst>
              <a:ext uri="{FF2B5EF4-FFF2-40B4-BE49-F238E27FC236}">
                <a16:creationId xmlns:a16="http://schemas.microsoft.com/office/drawing/2014/main" id="{14F08689-4323-7053-ACB3-A30E137FC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271463"/>
            <a:ext cx="11630025" cy="366712"/>
          </a:xfrm>
        </p:spPr>
        <p:txBody>
          <a:bodyPr/>
          <a:lstStyle/>
          <a:p>
            <a:r>
              <a:rPr lang="de-CH" altLang="de-DE">
                <a:latin typeface="Trebuchet MS" panose="020B0603020202020204" pitchFamily="34" charset="0"/>
              </a:rPr>
              <a:t>Bildung statt Kinderarbeit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58BB86BB-73D7-4EFC-DB6C-47AE09B86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038" y="1870075"/>
            <a:ext cx="3763962" cy="2416175"/>
          </a:xfrm>
          <a:prstGeom prst="rect">
            <a:avLst/>
          </a:prstGeom>
          <a:solidFill>
            <a:srgbClr val="AE15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154800" bIns="226800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200">
                <a:solidFill>
                  <a:schemeClr val="bg1"/>
                </a:solidFill>
                <a:latin typeface="Trebuchet MS" panose="020B0603020202020204" pitchFamily="34" charset="0"/>
              </a:rPr>
              <a:t>TearFund arbeitet mit der einheimischen Partnerorganisation CaRNaC. Diese engagiert sich für die Rechte der Kinder.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6B1BFFC6-7376-0451-5757-8F861C0CAA15}"/>
              </a:ext>
            </a:extLst>
          </p:cNvPr>
          <p:cNvSpPr txBox="1">
            <a:spLocks noChangeArrowheads="1"/>
          </p:cNvSpPr>
          <p:nvPr/>
        </p:nvSpPr>
        <p:spPr>
          <a:xfrm>
            <a:off x="280988" y="660400"/>
            <a:ext cx="11630025" cy="403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de-CH" altLang="de-DE" sz="2200" dirty="0">
                <a:solidFill>
                  <a:schemeClr val="bg1"/>
                </a:solidFill>
                <a:latin typeface="+mj-lt"/>
              </a:rPr>
              <a:t>Ein engagiertes Team</a:t>
            </a:r>
          </a:p>
        </p:txBody>
      </p:sp>
    </p:spTree>
  </p:cSld>
  <p:clrMapOvr>
    <a:masterClrMapping/>
  </p:clrMapOvr>
  <p:transition advClick="0" advTm="11000">
    <p:fade/>
  </p:transition>
</p:sld>
</file>

<file path=ppt/theme/theme1.xml><?xml version="1.0" encoding="utf-8"?>
<a:theme xmlns:a="http://schemas.openxmlformats.org/drawingml/2006/main" name="MUKI_PP_Vorlage">
  <a:themeElements>
    <a:clrScheme name="MUKI_PP_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KI_PP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I_PP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I_PP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I_PP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I_PP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I_PP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I_PP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I_PP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I_PP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I_PP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I_PP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I_PP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67859c-930f-47a3-8941-ea40a71a715f">
      <Terms xmlns="http://schemas.microsoft.com/office/infopath/2007/PartnerControls"/>
    </lcf76f155ced4ddcb4097134ff3c332f>
    <TaxCatchAll xmlns="3987ecac-3fa3-4b22-96c5-747bcf57e42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C9CFB1F0FF1743B35F468BC2C029DB" ma:contentTypeVersion="15" ma:contentTypeDescription="Ein neues Dokument erstellen." ma:contentTypeScope="" ma:versionID="2596cb325f61f378a224dcfdd08f03b6">
  <xsd:schema xmlns:xsd="http://www.w3.org/2001/XMLSchema" xmlns:xs="http://www.w3.org/2001/XMLSchema" xmlns:p="http://schemas.microsoft.com/office/2006/metadata/properties" xmlns:ns2="7e67859c-930f-47a3-8941-ea40a71a715f" xmlns:ns3="3987ecac-3fa3-4b22-96c5-747bcf57e421" targetNamespace="http://schemas.microsoft.com/office/2006/metadata/properties" ma:root="true" ma:fieldsID="94b8b5a7f4d2c4109ae51bb6d6221508" ns2:_="" ns3:_="">
    <xsd:import namespace="7e67859c-930f-47a3-8941-ea40a71a715f"/>
    <xsd:import namespace="3987ecac-3fa3-4b22-96c5-747bcf57e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7859c-930f-47a3-8941-ea40a71a71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2065cc69-4598-4cde-9046-947c92f67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7ecac-3fa3-4b22-96c5-747bcf57e42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1c5812e-14e6-43e5-908f-0bfc0609068f}" ma:internalName="TaxCatchAll" ma:showField="CatchAllData" ma:web="3987ecac-3fa3-4b22-96c5-747bcf57e4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BC0EAF-8EE8-4BFB-B056-C534E6AE05D2}">
  <ds:schemaRefs>
    <ds:schemaRef ds:uri="http://schemas.microsoft.com/office/2006/metadata/properties"/>
    <ds:schemaRef ds:uri="http://schemas.microsoft.com/office/infopath/2007/PartnerControls"/>
    <ds:schemaRef ds:uri="7e67859c-930f-47a3-8941-ea40a71a715f"/>
    <ds:schemaRef ds:uri="3987ecac-3fa3-4b22-96c5-747bcf57e421"/>
  </ds:schemaRefs>
</ds:datastoreItem>
</file>

<file path=customXml/itemProps2.xml><?xml version="1.0" encoding="utf-8"?>
<ds:datastoreItem xmlns:ds="http://schemas.openxmlformats.org/officeDocument/2006/customXml" ds:itemID="{1A474BE0-429B-4193-96A0-AEF9EFF05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67859c-930f-47a3-8941-ea40a71a715f"/>
    <ds:schemaRef ds:uri="3987ecac-3fa3-4b22-96c5-747bcf57e4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CE5C26-584A-45FD-940C-0206288D4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350</Words>
  <Application>Microsoft Office PowerPoint</Application>
  <PresentationFormat>Breitbild</PresentationFormat>
  <Paragraphs>58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BellGothic Blk BT</vt:lpstr>
      <vt:lpstr>BellGothic BT</vt:lpstr>
      <vt:lpstr>Calibri</vt:lpstr>
      <vt:lpstr>Calibri Light</vt:lpstr>
      <vt:lpstr>Trade Gothic LT Std</vt:lpstr>
      <vt:lpstr>Trebuchet MS</vt:lpstr>
      <vt:lpstr>MUKI_PP_Vorlage</vt:lpstr>
      <vt:lpstr>PowerPoint-Präsentation</vt:lpstr>
      <vt:lpstr>Vision von TearFund Schweiz</vt:lpstr>
      <vt:lpstr>Bildung statt Kinderarbeit</vt:lpstr>
      <vt:lpstr>Bildung statt Kinderarbeit</vt:lpstr>
      <vt:lpstr>PowerPoint-Präsentation</vt:lpstr>
      <vt:lpstr>Bildung statt Kinderarbeit</vt:lpstr>
      <vt:lpstr>PowerPoint-Präsentation</vt:lpstr>
      <vt:lpstr>PowerPoint-Präsentation</vt:lpstr>
      <vt:lpstr>Bildung statt Kinderarbeit</vt:lpstr>
      <vt:lpstr>Bildung statt Kinderarbeit</vt:lpstr>
      <vt:lpstr>Bildung statt Kinderarbeit</vt:lpstr>
      <vt:lpstr>Bildung statt Kinderarbeit</vt:lpstr>
      <vt:lpstr>Bildung statt Kinderarbeit</vt:lpstr>
    </vt:vector>
  </TitlesOfParts>
  <Company>8023 Zürich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Gerhard Bärtschi</dc:creator>
  <cp:lastModifiedBy>Lia Tran</cp:lastModifiedBy>
  <cp:revision>1196</cp:revision>
  <dcterms:created xsi:type="dcterms:W3CDTF">2005-04-14T11:59:29Z</dcterms:created>
  <dcterms:modified xsi:type="dcterms:W3CDTF">2024-04-15T09:23:34Z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f76f155ced4ddcb4097134ff3c332f">
    <vt:lpwstr/>
  </property>
  <property fmtid="{D5CDD505-2E9C-101B-9397-08002B2CF9AE}" pid="3" name="TaxCatchAll">
    <vt:lpwstr/>
  </property>
  <property fmtid="{D5CDD505-2E9C-101B-9397-08002B2CF9AE}" pid="4" name="MediaServiceImageTags">
    <vt:lpwstr/>
  </property>
  <property fmtid="{D5CDD505-2E9C-101B-9397-08002B2CF9AE}" pid="5" name="ContentTypeId">
    <vt:lpwstr>0x0101001AC9CFB1F0FF1743B35F468BC2C029DB</vt:lpwstr>
  </property>
</Properties>
</file>